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12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6871"/>
            <a:ext cx="554228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6EC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655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6EC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655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58902" y="1135932"/>
            <a:ext cx="4218940" cy="4143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655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655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655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7506"/>
            <a:ext cx="1076325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751" y="2190837"/>
            <a:ext cx="8094345" cy="2407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6EC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1543" y="6102528"/>
            <a:ext cx="334771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655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inaS1234/IBM-Data-Science-Capstone-Project/blob/main/Build%20a%20Dashboard%20Application%20with%20Plotly%20Dash%20on%20Spacex%20Launch%20Data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List_of_Falcon_9_and_Falcon_Heavy_launches&amp;oldid=102768692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7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5200" y="4572000"/>
            <a:ext cx="1473200" cy="5720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lang="en-US" sz="1800" spc="-75" dirty="0" smtClean="0">
                <a:solidFill>
                  <a:srgbClr val="E6E5E5"/>
                </a:solidFill>
                <a:latin typeface="Microsoft Sans Serif"/>
                <a:cs typeface="Microsoft Sans Serif"/>
              </a:rPr>
              <a:t>Chetan Gowda</a:t>
            </a:r>
            <a:r>
              <a:rPr sz="1800" spc="-75" dirty="0" smtClean="0">
                <a:solidFill>
                  <a:srgbClr val="E6E5E5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 smtClean="0">
                <a:solidFill>
                  <a:srgbClr val="E6E5E5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40" dirty="0" smtClean="0">
                <a:solidFill>
                  <a:srgbClr val="E6E5E5"/>
                </a:solidFill>
                <a:latin typeface="Microsoft Sans Serif"/>
                <a:cs typeface="Microsoft Sans Serif"/>
              </a:rPr>
              <a:t>5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43" y="6079580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2768" y="3275792"/>
            <a:ext cx="246507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185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4187" y="1223391"/>
            <a:ext cx="7162800" cy="2071370"/>
          </a:xfrm>
          <a:prstGeom prst="rect">
            <a:avLst/>
          </a:prstGeom>
          <a:solidFill>
            <a:srgbClr val="FFFFFF"/>
          </a:solidFill>
          <a:ln w="12953">
            <a:solidFill>
              <a:srgbClr val="6FAC46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75"/>
              </a:spcBef>
            </a:pPr>
            <a:r>
              <a:rPr sz="1800" b="1" spc="-10" dirty="0">
                <a:latin typeface="Calibri"/>
                <a:cs typeface="Calibri"/>
              </a:rPr>
              <a:t>Introduction</a:t>
            </a:r>
            <a:endParaRPr sz="1800">
              <a:latin typeface="Calibri"/>
              <a:cs typeface="Calibri"/>
            </a:endParaRPr>
          </a:p>
          <a:p>
            <a:pPr marL="90805" marR="201295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set,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several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different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cases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where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booster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successfully.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Sometimes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a </a:t>
            </a:r>
            <a:r>
              <a:rPr sz="1200" dirty="0">
                <a:latin typeface="Calibri"/>
                <a:cs typeface="Calibri"/>
              </a:rPr>
              <a:t>landing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attempted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but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failed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due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accident;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example,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True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Ocean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was </a:t>
            </a:r>
            <a:r>
              <a:rPr sz="1200" dirty="0">
                <a:latin typeface="Calibri"/>
                <a:cs typeface="Calibri"/>
              </a:rPr>
              <a:t>successfully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specific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region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ocean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while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False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Ocean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was </a:t>
            </a:r>
            <a:r>
              <a:rPr sz="1200" spc="-10" dirty="0">
                <a:latin typeface="Calibri"/>
                <a:cs typeface="Calibri"/>
              </a:rPr>
              <a:t>unsuccessfully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specific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region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ocean.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RTLS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successfully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False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RTLS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was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unsuccessfully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pad.True </a:t>
            </a:r>
            <a:r>
              <a:rPr sz="1200" dirty="0">
                <a:latin typeface="Calibri"/>
                <a:cs typeface="Calibri"/>
              </a:rPr>
              <a:t>ASDS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successfully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drone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ship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False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ASDS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mission </a:t>
            </a:r>
            <a:r>
              <a:rPr sz="1200" dirty="0">
                <a:latin typeface="Calibri"/>
                <a:cs typeface="Calibri"/>
              </a:rPr>
              <a:t>outcome was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unsuccessfully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drone</a:t>
            </a:r>
            <a:r>
              <a:rPr sz="1200" spc="-20" dirty="0">
                <a:latin typeface="Calibri"/>
                <a:cs typeface="Calibri"/>
              </a:rPr>
              <a:t> ship.</a:t>
            </a:r>
            <a:endParaRPr sz="1200">
              <a:latin typeface="Calibri"/>
              <a:cs typeface="Calibri"/>
            </a:endParaRPr>
          </a:p>
          <a:p>
            <a:pPr marL="90805" marR="13144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We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mainly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convert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those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Training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booster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successfully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0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it </a:t>
            </a:r>
            <a:r>
              <a:rPr sz="1200" dirty="0">
                <a:latin typeface="Calibri"/>
                <a:cs typeface="Calibri"/>
              </a:rPr>
              <a:t>was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unsuccessful.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24159" y="1636181"/>
            <a:ext cx="2150110" cy="11430"/>
          </a:xfrm>
          <a:custGeom>
            <a:avLst/>
            <a:gdLst/>
            <a:ahLst/>
            <a:cxnLst/>
            <a:rect l="l" t="t" r="r" b="b"/>
            <a:pathLst>
              <a:path w="2150109" h="11430">
                <a:moveTo>
                  <a:pt x="2149602" y="0"/>
                </a:moveTo>
                <a:lnTo>
                  <a:pt x="1433068" y="0"/>
                </a:lnTo>
                <a:lnTo>
                  <a:pt x="0" y="0"/>
                </a:lnTo>
                <a:lnTo>
                  <a:pt x="0" y="11430"/>
                </a:lnTo>
                <a:lnTo>
                  <a:pt x="2149602" y="11430"/>
                </a:lnTo>
                <a:lnTo>
                  <a:pt x="2149602" y="0"/>
                </a:lnTo>
                <a:close/>
              </a:path>
            </a:pathLst>
          </a:custGeom>
          <a:solidFill>
            <a:srgbClr val="05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11457" y="1928276"/>
            <a:ext cx="3546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Each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launch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aims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dedicated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orbit,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here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some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common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orbit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types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8867" y="3733039"/>
            <a:ext cx="6318250" cy="1016000"/>
            <a:chOff x="848867" y="3733039"/>
            <a:chExt cx="6318250" cy="1016000"/>
          </a:xfrm>
        </p:grpSpPr>
        <p:sp>
          <p:nvSpPr>
            <p:cNvPr id="9" name="object 9"/>
            <p:cNvSpPr/>
            <p:nvPr/>
          </p:nvSpPr>
          <p:spPr>
            <a:xfrm>
              <a:off x="855344" y="3739516"/>
              <a:ext cx="6304915" cy="1003300"/>
            </a:xfrm>
            <a:custGeom>
              <a:avLst/>
              <a:gdLst/>
              <a:ahLst/>
              <a:cxnLst/>
              <a:rect l="l" t="t" r="r" b="b"/>
              <a:pathLst>
                <a:path w="6304915" h="1003300">
                  <a:moveTo>
                    <a:pt x="6204508" y="0"/>
                  </a:moveTo>
                  <a:lnTo>
                    <a:pt x="100279" y="0"/>
                  </a:lnTo>
                  <a:lnTo>
                    <a:pt x="61245" y="7880"/>
                  </a:lnTo>
                  <a:lnTo>
                    <a:pt x="29370" y="29370"/>
                  </a:lnTo>
                  <a:lnTo>
                    <a:pt x="7880" y="61245"/>
                  </a:lnTo>
                  <a:lnTo>
                    <a:pt x="0" y="100279"/>
                  </a:lnTo>
                  <a:lnTo>
                    <a:pt x="0" y="902512"/>
                  </a:lnTo>
                  <a:lnTo>
                    <a:pt x="7880" y="941546"/>
                  </a:lnTo>
                  <a:lnTo>
                    <a:pt x="29370" y="973421"/>
                  </a:lnTo>
                  <a:lnTo>
                    <a:pt x="61245" y="994911"/>
                  </a:lnTo>
                  <a:lnTo>
                    <a:pt x="100279" y="1002791"/>
                  </a:lnTo>
                  <a:lnTo>
                    <a:pt x="6204508" y="1002791"/>
                  </a:lnTo>
                  <a:lnTo>
                    <a:pt x="6243542" y="994911"/>
                  </a:lnTo>
                  <a:lnTo>
                    <a:pt x="6275417" y="973421"/>
                  </a:lnTo>
                  <a:lnTo>
                    <a:pt x="6296907" y="941546"/>
                  </a:lnTo>
                  <a:lnTo>
                    <a:pt x="6304788" y="902512"/>
                  </a:lnTo>
                  <a:lnTo>
                    <a:pt x="6304788" y="100279"/>
                  </a:lnTo>
                  <a:lnTo>
                    <a:pt x="6296907" y="61245"/>
                  </a:lnTo>
                  <a:lnTo>
                    <a:pt x="6275417" y="29370"/>
                  </a:lnTo>
                  <a:lnTo>
                    <a:pt x="6243542" y="7880"/>
                  </a:lnTo>
                  <a:lnTo>
                    <a:pt x="62045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5344" y="3739516"/>
              <a:ext cx="6304915" cy="1003300"/>
            </a:xfrm>
            <a:custGeom>
              <a:avLst/>
              <a:gdLst/>
              <a:ahLst/>
              <a:cxnLst/>
              <a:rect l="l" t="t" r="r" b="b"/>
              <a:pathLst>
                <a:path w="6304915" h="1003300">
                  <a:moveTo>
                    <a:pt x="0" y="100279"/>
                  </a:moveTo>
                  <a:lnTo>
                    <a:pt x="7880" y="61245"/>
                  </a:lnTo>
                  <a:lnTo>
                    <a:pt x="29370" y="29370"/>
                  </a:lnTo>
                  <a:lnTo>
                    <a:pt x="61245" y="7880"/>
                  </a:lnTo>
                  <a:lnTo>
                    <a:pt x="100279" y="0"/>
                  </a:lnTo>
                  <a:lnTo>
                    <a:pt x="6204508" y="0"/>
                  </a:lnTo>
                  <a:lnTo>
                    <a:pt x="6243542" y="7880"/>
                  </a:lnTo>
                  <a:lnTo>
                    <a:pt x="6275417" y="29370"/>
                  </a:lnTo>
                  <a:lnTo>
                    <a:pt x="6296907" y="61245"/>
                  </a:lnTo>
                  <a:lnTo>
                    <a:pt x="6304788" y="100279"/>
                  </a:lnTo>
                  <a:lnTo>
                    <a:pt x="6304788" y="902512"/>
                  </a:lnTo>
                  <a:lnTo>
                    <a:pt x="6296907" y="941546"/>
                  </a:lnTo>
                  <a:lnTo>
                    <a:pt x="6275417" y="973421"/>
                  </a:lnTo>
                  <a:lnTo>
                    <a:pt x="6243542" y="994911"/>
                  </a:lnTo>
                  <a:lnTo>
                    <a:pt x="6204508" y="1002791"/>
                  </a:lnTo>
                  <a:lnTo>
                    <a:pt x="100279" y="1002791"/>
                  </a:lnTo>
                  <a:lnTo>
                    <a:pt x="61245" y="994911"/>
                  </a:lnTo>
                  <a:lnTo>
                    <a:pt x="29370" y="973421"/>
                  </a:lnTo>
                  <a:lnTo>
                    <a:pt x="7880" y="941546"/>
                  </a:lnTo>
                  <a:lnTo>
                    <a:pt x="0" y="902512"/>
                  </a:lnTo>
                  <a:lnTo>
                    <a:pt x="0" y="100279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90210" y="3834965"/>
            <a:ext cx="5633720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10" dirty="0">
                <a:solidFill>
                  <a:srgbClr val="FFFFFF"/>
                </a:solidFill>
                <a:latin typeface="Calibri"/>
                <a:cs typeface="Calibri"/>
              </a:rPr>
              <a:t>Exploratory</a:t>
            </a:r>
            <a:r>
              <a:rPr sz="43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43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43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9630" y="4806697"/>
            <a:ext cx="4131310" cy="1015365"/>
            <a:chOff x="849630" y="4806697"/>
            <a:chExt cx="4131310" cy="1015365"/>
          </a:xfrm>
        </p:grpSpPr>
        <p:sp>
          <p:nvSpPr>
            <p:cNvPr id="13" name="object 13"/>
            <p:cNvSpPr/>
            <p:nvPr/>
          </p:nvSpPr>
          <p:spPr>
            <a:xfrm>
              <a:off x="856107" y="4813174"/>
              <a:ext cx="4117975" cy="1002030"/>
            </a:xfrm>
            <a:custGeom>
              <a:avLst/>
              <a:gdLst/>
              <a:ahLst/>
              <a:cxnLst/>
              <a:rect l="l" t="t" r="r" b="b"/>
              <a:pathLst>
                <a:path w="4117975" h="1002029">
                  <a:moveTo>
                    <a:pt x="4017645" y="0"/>
                  </a:moveTo>
                  <a:lnTo>
                    <a:pt x="100203" y="0"/>
                  </a:lnTo>
                  <a:lnTo>
                    <a:pt x="61196" y="7873"/>
                  </a:lnTo>
                  <a:lnTo>
                    <a:pt x="29346" y="29346"/>
                  </a:lnTo>
                  <a:lnTo>
                    <a:pt x="7873" y="61196"/>
                  </a:lnTo>
                  <a:lnTo>
                    <a:pt x="0" y="100203"/>
                  </a:lnTo>
                  <a:lnTo>
                    <a:pt x="0" y="901827"/>
                  </a:lnTo>
                  <a:lnTo>
                    <a:pt x="7873" y="940827"/>
                  </a:lnTo>
                  <a:lnTo>
                    <a:pt x="29346" y="972678"/>
                  </a:lnTo>
                  <a:lnTo>
                    <a:pt x="61196" y="994154"/>
                  </a:lnTo>
                  <a:lnTo>
                    <a:pt x="100203" y="1002030"/>
                  </a:lnTo>
                  <a:lnTo>
                    <a:pt x="4017645" y="1002030"/>
                  </a:lnTo>
                  <a:lnTo>
                    <a:pt x="4056651" y="994154"/>
                  </a:lnTo>
                  <a:lnTo>
                    <a:pt x="4088501" y="972678"/>
                  </a:lnTo>
                  <a:lnTo>
                    <a:pt x="4109974" y="940827"/>
                  </a:lnTo>
                  <a:lnTo>
                    <a:pt x="4117848" y="901827"/>
                  </a:lnTo>
                  <a:lnTo>
                    <a:pt x="4117848" y="100203"/>
                  </a:lnTo>
                  <a:lnTo>
                    <a:pt x="4109974" y="61196"/>
                  </a:lnTo>
                  <a:lnTo>
                    <a:pt x="4088501" y="29346"/>
                  </a:lnTo>
                  <a:lnTo>
                    <a:pt x="4056651" y="7873"/>
                  </a:lnTo>
                  <a:lnTo>
                    <a:pt x="401764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107" y="4813174"/>
              <a:ext cx="4117975" cy="1002030"/>
            </a:xfrm>
            <a:custGeom>
              <a:avLst/>
              <a:gdLst/>
              <a:ahLst/>
              <a:cxnLst/>
              <a:rect l="l" t="t" r="r" b="b"/>
              <a:pathLst>
                <a:path w="4117975" h="1002029">
                  <a:moveTo>
                    <a:pt x="0" y="100203"/>
                  </a:moveTo>
                  <a:lnTo>
                    <a:pt x="7873" y="61196"/>
                  </a:lnTo>
                  <a:lnTo>
                    <a:pt x="29346" y="29346"/>
                  </a:lnTo>
                  <a:lnTo>
                    <a:pt x="61196" y="7873"/>
                  </a:lnTo>
                  <a:lnTo>
                    <a:pt x="100203" y="0"/>
                  </a:lnTo>
                  <a:lnTo>
                    <a:pt x="4017645" y="0"/>
                  </a:lnTo>
                  <a:lnTo>
                    <a:pt x="4056651" y="7873"/>
                  </a:lnTo>
                  <a:lnTo>
                    <a:pt x="4088501" y="29346"/>
                  </a:lnTo>
                  <a:lnTo>
                    <a:pt x="4109974" y="61196"/>
                  </a:lnTo>
                  <a:lnTo>
                    <a:pt x="4117848" y="100203"/>
                  </a:lnTo>
                  <a:lnTo>
                    <a:pt x="4117848" y="901827"/>
                  </a:lnTo>
                  <a:lnTo>
                    <a:pt x="4109974" y="940827"/>
                  </a:lnTo>
                  <a:lnTo>
                    <a:pt x="4088501" y="972678"/>
                  </a:lnTo>
                  <a:lnTo>
                    <a:pt x="4056651" y="994154"/>
                  </a:lnTo>
                  <a:lnTo>
                    <a:pt x="4017645" y="1002030"/>
                  </a:lnTo>
                  <a:lnTo>
                    <a:pt x="100203" y="1002030"/>
                  </a:lnTo>
                  <a:lnTo>
                    <a:pt x="61196" y="994154"/>
                  </a:lnTo>
                  <a:lnTo>
                    <a:pt x="29346" y="972678"/>
                  </a:lnTo>
                  <a:lnTo>
                    <a:pt x="7873" y="940827"/>
                  </a:lnTo>
                  <a:lnTo>
                    <a:pt x="0" y="901827"/>
                  </a:lnTo>
                  <a:lnTo>
                    <a:pt x="0" y="100203"/>
                  </a:lnTo>
                  <a:close/>
                </a:path>
              </a:pathLst>
            </a:custGeom>
            <a:ln w="12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63140" y="5154433"/>
            <a:ext cx="39033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6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9629" y="5918453"/>
            <a:ext cx="2030095" cy="946150"/>
            <a:chOff x="849629" y="5918453"/>
            <a:chExt cx="2030095" cy="946150"/>
          </a:xfrm>
        </p:grpSpPr>
        <p:sp>
          <p:nvSpPr>
            <p:cNvPr id="17" name="object 17"/>
            <p:cNvSpPr/>
            <p:nvPr/>
          </p:nvSpPr>
          <p:spPr>
            <a:xfrm>
              <a:off x="856106" y="5924930"/>
              <a:ext cx="2017395" cy="933450"/>
            </a:xfrm>
            <a:custGeom>
              <a:avLst/>
              <a:gdLst/>
              <a:ahLst/>
              <a:cxnLst/>
              <a:rect l="l" t="t" r="r" b="b"/>
              <a:pathLst>
                <a:path w="2017395" h="933450">
                  <a:moveTo>
                    <a:pt x="1916734" y="0"/>
                  </a:moveTo>
                  <a:lnTo>
                    <a:pt x="100279" y="0"/>
                  </a:lnTo>
                  <a:lnTo>
                    <a:pt x="61245" y="7880"/>
                  </a:lnTo>
                  <a:lnTo>
                    <a:pt x="29370" y="29370"/>
                  </a:lnTo>
                  <a:lnTo>
                    <a:pt x="7880" y="61245"/>
                  </a:lnTo>
                  <a:lnTo>
                    <a:pt x="0" y="100279"/>
                  </a:lnTo>
                  <a:lnTo>
                    <a:pt x="0" y="902512"/>
                  </a:lnTo>
                  <a:lnTo>
                    <a:pt x="6168" y="933068"/>
                  </a:lnTo>
                  <a:lnTo>
                    <a:pt x="2010845" y="933068"/>
                  </a:lnTo>
                  <a:lnTo>
                    <a:pt x="2017014" y="902512"/>
                  </a:lnTo>
                  <a:lnTo>
                    <a:pt x="2017014" y="100279"/>
                  </a:lnTo>
                  <a:lnTo>
                    <a:pt x="2009133" y="61245"/>
                  </a:lnTo>
                  <a:lnTo>
                    <a:pt x="1987643" y="29370"/>
                  </a:lnTo>
                  <a:lnTo>
                    <a:pt x="1955768" y="7880"/>
                  </a:lnTo>
                  <a:lnTo>
                    <a:pt x="19167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6106" y="5924930"/>
              <a:ext cx="2017395" cy="933450"/>
            </a:xfrm>
            <a:custGeom>
              <a:avLst/>
              <a:gdLst/>
              <a:ahLst/>
              <a:cxnLst/>
              <a:rect l="l" t="t" r="r" b="b"/>
              <a:pathLst>
                <a:path w="2017395" h="933450">
                  <a:moveTo>
                    <a:pt x="6168" y="933068"/>
                  </a:moveTo>
                  <a:lnTo>
                    <a:pt x="0" y="902512"/>
                  </a:lnTo>
                  <a:lnTo>
                    <a:pt x="0" y="100279"/>
                  </a:lnTo>
                  <a:lnTo>
                    <a:pt x="7880" y="61245"/>
                  </a:lnTo>
                  <a:lnTo>
                    <a:pt x="29370" y="29370"/>
                  </a:lnTo>
                  <a:lnTo>
                    <a:pt x="61245" y="7880"/>
                  </a:lnTo>
                  <a:lnTo>
                    <a:pt x="100279" y="0"/>
                  </a:lnTo>
                  <a:lnTo>
                    <a:pt x="1916734" y="0"/>
                  </a:lnTo>
                  <a:lnTo>
                    <a:pt x="1955768" y="7880"/>
                  </a:lnTo>
                  <a:lnTo>
                    <a:pt x="1987643" y="29370"/>
                  </a:lnTo>
                  <a:lnTo>
                    <a:pt x="2009133" y="61245"/>
                  </a:lnTo>
                  <a:lnTo>
                    <a:pt x="2017014" y="100279"/>
                  </a:lnTo>
                  <a:lnTo>
                    <a:pt x="2017014" y="902512"/>
                  </a:lnTo>
                  <a:lnTo>
                    <a:pt x="2010845" y="933068"/>
                  </a:lnTo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59129" y="5993095"/>
            <a:ext cx="1608455" cy="8248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065" marR="5080" algn="ctr">
              <a:lnSpc>
                <a:spcPct val="91600"/>
              </a:lnSpc>
              <a:spcBef>
                <a:spcPts val="24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number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occurrence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mission</a:t>
            </a:r>
            <a:r>
              <a:rPr sz="14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4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per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orbit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51226" y="5918453"/>
            <a:ext cx="2029460" cy="946150"/>
            <a:chOff x="2951226" y="5918453"/>
            <a:chExt cx="2029460" cy="946150"/>
          </a:xfrm>
        </p:grpSpPr>
        <p:sp>
          <p:nvSpPr>
            <p:cNvPr id="21" name="object 21"/>
            <p:cNvSpPr/>
            <p:nvPr/>
          </p:nvSpPr>
          <p:spPr>
            <a:xfrm>
              <a:off x="2957703" y="5924930"/>
              <a:ext cx="2016760" cy="933450"/>
            </a:xfrm>
            <a:custGeom>
              <a:avLst/>
              <a:gdLst/>
              <a:ahLst/>
              <a:cxnLst/>
              <a:rect l="l" t="t" r="r" b="b"/>
              <a:pathLst>
                <a:path w="2016760" h="933450">
                  <a:moveTo>
                    <a:pt x="1915972" y="0"/>
                  </a:moveTo>
                  <a:lnTo>
                    <a:pt x="100279" y="0"/>
                  </a:lnTo>
                  <a:lnTo>
                    <a:pt x="61245" y="7880"/>
                  </a:lnTo>
                  <a:lnTo>
                    <a:pt x="29370" y="29370"/>
                  </a:lnTo>
                  <a:lnTo>
                    <a:pt x="7880" y="61245"/>
                  </a:lnTo>
                  <a:lnTo>
                    <a:pt x="0" y="100279"/>
                  </a:lnTo>
                  <a:lnTo>
                    <a:pt x="0" y="902512"/>
                  </a:lnTo>
                  <a:lnTo>
                    <a:pt x="6168" y="933068"/>
                  </a:lnTo>
                  <a:lnTo>
                    <a:pt x="2010083" y="933068"/>
                  </a:lnTo>
                  <a:lnTo>
                    <a:pt x="2016252" y="902512"/>
                  </a:lnTo>
                  <a:lnTo>
                    <a:pt x="2016252" y="100279"/>
                  </a:lnTo>
                  <a:lnTo>
                    <a:pt x="2008371" y="61245"/>
                  </a:lnTo>
                  <a:lnTo>
                    <a:pt x="1986881" y="29370"/>
                  </a:lnTo>
                  <a:lnTo>
                    <a:pt x="1955006" y="7880"/>
                  </a:lnTo>
                  <a:lnTo>
                    <a:pt x="19159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57703" y="5924930"/>
              <a:ext cx="2016760" cy="933450"/>
            </a:xfrm>
            <a:custGeom>
              <a:avLst/>
              <a:gdLst/>
              <a:ahLst/>
              <a:cxnLst/>
              <a:rect l="l" t="t" r="r" b="b"/>
              <a:pathLst>
                <a:path w="2016760" h="933450">
                  <a:moveTo>
                    <a:pt x="6168" y="933068"/>
                  </a:moveTo>
                  <a:lnTo>
                    <a:pt x="0" y="902512"/>
                  </a:lnTo>
                  <a:lnTo>
                    <a:pt x="0" y="100279"/>
                  </a:lnTo>
                  <a:lnTo>
                    <a:pt x="7880" y="61245"/>
                  </a:lnTo>
                  <a:lnTo>
                    <a:pt x="29370" y="29370"/>
                  </a:lnTo>
                  <a:lnTo>
                    <a:pt x="61245" y="7880"/>
                  </a:lnTo>
                  <a:lnTo>
                    <a:pt x="100279" y="0"/>
                  </a:lnTo>
                  <a:lnTo>
                    <a:pt x="1915972" y="0"/>
                  </a:lnTo>
                  <a:lnTo>
                    <a:pt x="1955006" y="7880"/>
                  </a:lnTo>
                  <a:lnTo>
                    <a:pt x="1986881" y="29370"/>
                  </a:lnTo>
                  <a:lnTo>
                    <a:pt x="2008371" y="61245"/>
                  </a:lnTo>
                  <a:lnTo>
                    <a:pt x="2016252" y="100279"/>
                  </a:lnTo>
                  <a:lnTo>
                    <a:pt x="2016252" y="902512"/>
                  </a:lnTo>
                  <a:lnTo>
                    <a:pt x="2010083" y="933068"/>
                  </a:lnTo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107994" y="5993095"/>
            <a:ext cx="1715770" cy="8248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065" marR="5080" indent="-1905" algn="ctr">
              <a:lnSpc>
                <a:spcPct val="91600"/>
              </a:lnSpc>
              <a:spcBef>
                <a:spcPts val="24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r>
              <a:rPr sz="1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Outcome column&amp;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14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14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37403" y="4806697"/>
            <a:ext cx="2029460" cy="1015365"/>
            <a:chOff x="5137403" y="4806697"/>
            <a:chExt cx="2029460" cy="1015365"/>
          </a:xfrm>
        </p:grpSpPr>
        <p:sp>
          <p:nvSpPr>
            <p:cNvPr id="25" name="object 25"/>
            <p:cNvSpPr/>
            <p:nvPr/>
          </p:nvSpPr>
          <p:spPr>
            <a:xfrm>
              <a:off x="5143880" y="4813174"/>
              <a:ext cx="2016760" cy="1002030"/>
            </a:xfrm>
            <a:custGeom>
              <a:avLst/>
              <a:gdLst/>
              <a:ahLst/>
              <a:cxnLst/>
              <a:rect l="l" t="t" r="r" b="b"/>
              <a:pathLst>
                <a:path w="2016759" h="1002029">
                  <a:moveTo>
                    <a:pt x="1916049" y="0"/>
                  </a:moveTo>
                  <a:lnTo>
                    <a:pt x="100203" y="0"/>
                  </a:lnTo>
                  <a:lnTo>
                    <a:pt x="61202" y="7873"/>
                  </a:lnTo>
                  <a:lnTo>
                    <a:pt x="29351" y="29346"/>
                  </a:lnTo>
                  <a:lnTo>
                    <a:pt x="7875" y="61196"/>
                  </a:lnTo>
                  <a:lnTo>
                    <a:pt x="0" y="100203"/>
                  </a:lnTo>
                  <a:lnTo>
                    <a:pt x="0" y="901827"/>
                  </a:lnTo>
                  <a:lnTo>
                    <a:pt x="7875" y="940827"/>
                  </a:lnTo>
                  <a:lnTo>
                    <a:pt x="29351" y="972678"/>
                  </a:lnTo>
                  <a:lnTo>
                    <a:pt x="61202" y="994154"/>
                  </a:lnTo>
                  <a:lnTo>
                    <a:pt x="100203" y="1002030"/>
                  </a:lnTo>
                  <a:lnTo>
                    <a:pt x="1916049" y="1002030"/>
                  </a:lnTo>
                  <a:lnTo>
                    <a:pt x="1955049" y="994156"/>
                  </a:lnTo>
                  <a:lnTo>
                    <a:pt x="1986900" y="972683"/>
                  </a:lnTo>
                  <a:lnTo>
                    <a:pt x="2008376" y="940833"/>
                  </a:lnTo>
                  <a:lnTo>
                    <a:pt x="2016252" y="901827"/>
                  </a:lnTo>
                  <a:lnTo>
                    <a:pt x="2016252" y="100203"/>
                  </a:lnTo>
                  <a:lnTo>
                    <a:pt x="2008378" y="61196"/>
                  </a:lnTo>
                  <a:lnTo>
                    <a:pt x="1986905" y="29346"/>
                  </a:lnTo>
                  <a:lnTo>
                    <a:pt x="1955055" y="7873"/>
                  </a:lnTo>
                  <a:lnTo>
                    <a:pt x="1916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43880" y="4813174"/>
              <a:ext cx="2016760" cy="1002030"/>
            </a:xfrm>
            <a:custGeom>
              <a:avLst/>
              <a:gdLst/>
              <a:ahLst/>
              <a:cxnLst/>
              <a:rect l="l" t="t" r="r" b="b"/>
              <a:pathLst>
                <a:path w="2016759" h="1002029">
                  <a:moveTo>
                    <a:pt x="0" y="100203"/>
                  </a:moveTo>
                  <a:lnTo>
                    <a:pt x="7875" y="61196"/>
                  </a:lnTo>
                  <a:lnTo>
                    <a:pt x="29351" y="29346"/>
                  </a:lnTo>
                  <a:lnTo>
                    <a:pt x="61202" y="7873"/>
                  </a:lnTo>
                  <a:lnTo>
                    <a:pt x="100203" y="0"/>
                  </a:lnTo>
                  <a:lnTo>
                    <a:pt x="1916049" y="0"/>
                  </a:lnTo>
                  <a:lnTo>
                    <a:pt x="1955055" y="7873"/>
                  </a:lnTo>
                  <a:lnTo>
                    <a:pt x="1986905" y="29346"/>
                  </a:lnTo>
                  <a:lnTo>
                    <a:pt x="2008378" y="61196"/>
                  </a:lnTo>
                  <a:lnTo>
                    <a:pt x="2016252" y="100203"/>
                  </a:lnTo>
                  <a:lnTo>
                    <a:pt x="2016252" y="901827"/>
                  </a:lnTo>
                  <a:lnTo>
                    <a:pt x="2008376" y="940833"/>
                  </a:lnTo>
                  <a:lnTo>
                    <a:pt x="1986900" y="972683"/>
                  </a:lnTo>
                  <a:lnTo>
                    <a:pt x="1955049" y="994156"/>
                  </a:lnTo>
                  <a:lnTo>
                    <a:pt x="1916049" y="1002030"/>
                  </a:lnTo>
                  <a:lnTo>
                    <a:pt x="100203" y="1002030"/>
                  </a:lnTo>
                  <a:lnTo>
                    <a:pt x="61202" y="994154"/>
                  </a:lnTo>
                  <a:lnTo>
                    <a:pt x="29351" y="972678"/>
                  </a:lnTo>
                  <a:lnTo>
                    <a:pt x="7875" y="940827"/>
                  </a:lnTo>
                  <a:lnTo>
                    <a:pt x="0" y="901827"/>
                  </a:lnTo>
                  <a:lnTo>
                    <a:pt x="0" y="100203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233925" y="4931229"/>
            <a:ext cx="1835785" cy="7162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ctr">
              <a:lnSpc>
                <a:spcPts val="1760"/>
              </a:lnSpc>
              <a:spcBef>
                <a:spcPts val="290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6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number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occurrence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orbit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137403" y="5918453"/>
            <a:ext cx="2029460" cy="946150"/>
            <a:chOff x="5137403" y="5918453"/>
            <a:chExt cx="2029460" cy="946150"/>
          </a:xfrm>
        </p:grpSpPr>
        <p:sp>
          <p:nvSpPr>
            <p:cNvPr id="29" name="object 29"/>
            <p:cNvSpPr/>
            <p:nvPr/>
          </p:nvSpPr>
          <p:spPr>
            <a:xfrm>
              <a:off x="5143880" y="5924930"/>
              <a:ext cx="2016760" cy="933450"/>
            </a:xfrm>
            <a:custGeom>
              <a:avLst/>
              <a:gdLst/>
              <a:ahLst/>
              <a:cxnLst/>
              <a:rect l="l" t="t" r="r" b="b"/>
              <a:pathLst>
                <a:path w="2016759" h="933450">
                  <a:moveTo>
                    <a:pt x="1915972" y="0"/>
                  </a:moveTo>
                  <a:lnTo>
                    <a:pt x="100279" y="0"/>
                  </a:lnTo>
                  <a:lnTo>
                    <a:pt x="61245" y="7880"/>
                  </a:lnTo>
                  <a:lnTo>
                    <a:pt x="29370" y="29370"/>
                  </a:lnTo>
                  <a:lnTo>
                    <a:pt x="7880" y="61245"/>
                  </a:lnTo>
                  <a:lnTo>
                    <a:pt x="0" y="100279"/>
                  </a:lnTo>
                  <a:lnTo>
                    <a:pt x="0" y="902512"/>
                  </a:lnTo>
                  <a:lnTo>
                    <a:pt x="6168" y="933068"/>
                  </a:lnTo>
                  <a:lnTo>
                    <a:pt x="2010083" y="933068"/>
                  </a:lnTo>
                  <a:lnTo>
                    <a:pt x="2016252" y="902512"/>
                  </a:lnTo>
                  <a:lnTo>
                    <a:pt x="2016252" y="100279"/>
                  </a:lnTo>
                  <a:lnTo>
                    <a:pt x="2008371" y="61245"/>
                  </a:lnTo>
                  <a:lnTo>
                    <a:pt x="1986881" y="29370"/>
                  </a:lnTo>
                  <a:lnTo>
                    <a:pt x="1955006" y="7880"/>
                  </a:lnTo>
                  <a:lnTo>
                    <a:pt x="19159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43880" y="5924930"/>
              <a:ext cx="2016760" cy="933450"/>
            </a:xfrm>
            <a:custGeom>
              <a:avLst/>
              <a:gdLst/>
              <a:ahLst/>
              <a:cxnLst/>
              <a:rect l="l" t="t" r="r" b="b"/>
              <a:pathLst>
                <a:path w="2016759" h="933450">
                  <a:moveTo>
                    <a:pt x="6168" y="933068"/>
                  </a:moveTo>
                  <a:lnTo>
                    <a:pt x="0" y="902512"/>
                  </a:lnTo>
                  <a:lnTo>
                    <a:pt x="0" y="100279"/>
                  </a:lnTo>
                  <a:lnTo>
                    <a:pt x="7880" y="61245"/>
                  </a:lnTo>
                  <a:lnTo>
                    <a:pt x="29370" y="29370"/>
                  </a:lnTo>
                  <a:lnTo>
                    <a:pt x="61245" y="7880"/>
                  </a:lnTo>
                  <a:lnTo>
                    <a:pt x="100279" y="0"/>
                  </a:lnTo>
                  <a:lnTo>
                    <a:pt x="1915972" y="0"/>
                  </a:lnTo>
                  <a:lnTo>
                    <a:pt x="1955006" y="7880"/>
                  </a:lnTo>
                  <a:lnTo>
                    <a:pt x="1986881" y="29370"/>
                  </a:lnTo>
                  <a:lnTo>
                    <a:pt x="2008371" y="61245"/>
                  </a:lnTo>
                  <a:lnTo>
                    <a:pt x="2016252" y="100279"/>
                  </a:lnTo>
                  <a:lnTo>
                    <a:pt x="2016252" y="902512"/>
                  </a:lnTo>
                  <a:lnTo>
                    <a:pt x="2010083" y="933068"/>
                  </a:lnTo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649247" y="6286084"/>
            <a:ext cx="10058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Export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2231" y="2529078"/>
            <a:ext cx="4014215" cy="34968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43" y="6079580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1877" y="1153068"/>
            <a:ext cx="3921125" cy="3082290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2800" spc="-10" dirty="0">
                <a:latin typeface="Calibri"/>
                <a:cs typeface="Calibri"/>
              </a:rPr>
              <a:t>Scatterplot: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600" spc="-10" dirty="0">
                <a:latin typeface="Calibri"/>
                <a:cs typeface="Calibri"/>
              </a:rPr>
              <a:t>Scatter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plot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great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tool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depict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correlation.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1600" b="1" spc="-10" dirty="0">
                <a:latin typeface="Calibri"/>
                <a:cs typeface="Calibri"/>
              </a:rPr>
              <a:t>FlightNumber </a:t>
            </a:r>
            <a:r>
              <a:rPr sz="1600" b="1" dirty="0">
                <a:latin typeface="Calibri"/>
                <a:cs typeface="Calibri"/>
              </a:rPr>
              <a:t>vs.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PayloadMass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spc="-10" dirty="0">
                <a:latin typeface="Calibri"/>
                <a:cs typeface="Calibri"/>
              </a:rPr>
              <a:t>FlightNumber </a:t>
            </a:r>
            <a:r>
              <a:rPr sz="1600" b="1" dirty="0">
                <a:latin typeface="Calibri"/>
                <a:cs typeface="Calibri"/>
              </a:rPr>
              <a:t>vs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LaunchSite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spc="-10" dirty="0">
                <a:latin typeface="Calibri"/>
                <a:cs typeface="Calibri"/>
              </a:rPr>
              <a:t>FlightNumber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vs Orbit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type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spc="-10" dirty="0">
                <a:latin typeface="Calibri"/>
                <a:cs typeface="Calibri"/>
              </a:rPr>
              <a:t>Payload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vs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Launch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Site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spc="-10" dirty="0">
                <a:latin typeface="Calibri"/>
                <a:cs typeface="Calibri"/>
              </a:rPr>
              <a:t>Payload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vs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Orbit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type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EDA</a:t>
            </a:r>
            <a:r>
              <a:rPr spc="35" dirty="0"/>
              <a:t> </a:t>
            </a:r>
            <a:r>
              <a:rPr dirty="0"/>
              <a:t>with</a:t>
            </a:r>
            <a:r>
              <a:rPr spc="30" dirty="0"/>
              <a:t> </a:t>
            </a:r>
            <a:r>
              <a:rPr spc="-45" dirty="0"/>
              <a:t>Data</a:t>
            </a:r>
            <a:r>
              <a:rPr spc="30" dirty="0"/>
              <a:t> </a:t>
            </a:r>
            <a:r>
              <a:rPr spc="-65" dirty="0"/>
              <a:t>Visualization</a:t>
            </a:r>
          </a:p>
        </p:txBody>
      </p:sp>
      <p:sp>
        <p:nvSpPr>
          <p:cNvPr id="5" name="object 5"/>
          <p:cNvSpPr/>
          <p:nvPr/>
        </p:nvSpPr>
        <p:spPr>
          <a:xfrm>
            <a:off x="7722799" y="6204342"/>
            <a:ext cx="2049780" cy="15240"/>
          </a:xfrm>
          <a:custGeom>
            <a:avLst/>
            <a:gdLst/>
            <a:ahLst/>
            <a:cxnLst/>
            <a:rect l="l" t="t" r="r" b="b"/>
            <a:pathLst>
              <a:path w="2049779" h="15239">
                <a:moveTo>
                  <a:pt x="2049780" y="0"/>
                </a:moveTo>
                <a:lnTo>
                  <a:pt x="0" y="0"/>
                </a:lnTo>
                <a:lnTo>
                  <a:pt x="0" y="15240"/>
                </a:lnTo>
                <a:lnTo>
                  <a:pt x="2049780" y="15240"/>
                </a:lnTo>
                <a:lnTo>
                  <a:pt x="2049780" y="0"/>
                </a:lnTo>
                <a:close/>
              </a:path>
            </a:pathLst>
          </a:custGeom>
          <a:solidFill>
            <a:srgbClr val="05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dirty="0"/>
              <a:t>Bar</a:t>
            </a:r>
            <a:r>
              <a:rPr spc="-5" dirty="0"/>
              <a:t> </a:t>
            </a:r>
            <a:r>
              <a:rPr spc="-10" dirty="0"/>
              <a:t>Chart:</a:t>
            </a:r>
          </a:p>
          <a:p>
            <a:pPr marL="12700" marR="349885">
              <a:lnSpc>
                <a:spcPts val="1730"/>
              </a:lnSpc>
              <a:spcBef>
                <a:spcPts val="1095"/>
              </a:spcBef>
            </a:pPr>
            <a:r>
              <a:rPr sz="1600" dirty="0"/>
              <a:t>Bar</a:t>
            </a:r>
            <a:r>
              <a:rPr sz="1600" spc="-30" dirty="0"/>
              <a:t> </a:t>
            </a:r>
            <a:r>
              <a:rPr sz="1600" dirty="0"/>
              <a:t>chart</a:t>
            </a:r>
            <a:r>
              <a:rPr sz="1600" spc="-35" dirty="0"/>
              <a:t> </a:t>
            </a:r>
            <a:r>
              <a:rPr sz="1600" dirty="0"/>
              <a:t>compares</a:t>
            </a:r>
            <a:r>
              <a:rPr sz="1600" spc="-35" dirty="0"/>
              <a:t> </a:t>
            </a:r>
            <a:r>
              <a:rPr sz="1600" dirty="0"/>
              <a:t>the</a:t>
            </a:r>
            <a:r>
              <a:rPr sz="1600" spc="-30" dirty="0"/>
              <a:t> </a:t>
            </a:r>
            <a:r>
              <a:rPr sz="1600" dirty="0"/>
              <a:t>measure</a:t>
            </a:r>
            <a:r>
              <a:rPr sz="1600" spc="-30" dirty="0"/>
              <a:t> </a:t>
            </a:r>
            <a:r>
              <a:rPr sz="1600" dirty="0"/>
              <a:t>of</a:t>
            </a:r>
            <a:r>
              <a:rPr sz="1600" spc="-30" dirty="0"/>
              <a:t> </a:t>
            </a:r>
            <a:r>
              <a:rPr sz="1600" spc="-10" dirty="0"/>
              <a:t>categorical dimension</a:t>
            </a:r>
            <a:endParaRPr sz="1600"/>
          </a:p>
          <a:p>
            <a:pPr>
              <a:lnSpc>
                <a:spcPct val="100000"/>
              </a:lnSpc>
              <a:spcBef>
                <a:spcPts val="1560"/>
              </a:spcBef>
            </a:pPr>
            <a:endParaRPr sz="1600"/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Success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rate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vs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0orbit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type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35"/>
              </a:spcBef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 marL="95250">
              <a:lnSpc>
                <a:spcPct val="100000"/>
              </a:lnSpc>
            </a:pPr>
            <a:r>
              <a:rPr dirty="0"/>
              <a:t>Line</a:t>
            </a:r>
            <a:r>
              <a:rPr spc="-35" dirty="0"/>
              <a:t> </a:t>
            </a:r>
            <a:r>
              <a:rPr spc="-10" dirty="0"/>
              <a:t>Chart:</a:t>
            </a:r>
          </a:p>
          <a:p>
            <a:pPr marL="95250" marR="5080">
              <a:lnSpc>
                <a:spcPct val="106200"/>
              </a:lnSpc>
              <a:spcBef>
                <a:spcPts val="1745"/>
              </a:spcBef>
            </a:pPr>
            <a:r>
              <a:rPr sz="1600" dirty="0"/>
              <a:t>display</a:t>
            </a:r>
            <a:r>
              <a:rPr sz="1600" spc="215" dirty="0"/>
              <a:t> </a:t>
            </a:r>
            <a:r>
              <a:rPr sz="1600" dirty="0"/>
              <a:t>trends</a:t>
            </a:r>
            <a:r>
              <a:rPr sz="1600" spc="-15" dirty="0"/>
              <a:t> </a:t>
            </a:r>
            <a:r>
              <a:rPr sz="1600" dirty="0"/>
              <a:t>and</a:t>
            </a:r>
            <a:r>
              <a:rPr sz="1600" spc="-30" dirty="0"/>
              <a:t> </a:t>
            </a:r>
            <a:r>
              <a:rPr sz="1600" spc="-10" dirty="0"/>
              <a:t>developments</a:t>
            </a:r>
            <a:r>
              <a:rPr sz="1600" spc="-20" dirty="0"/>
              <a:t> </a:t>
            </a:r>
            <a:r>
              <a:rPr sz="1600" dirty="0"/>
              <a:t>of</a:t>
            </a:r>
            <a:r>
              <a:rPr sz="1600" spc="-20" dirty="0"/>
              <a:t> </a:t>
            </a:r>
            <a:r>
              <a:rPr sz="1600" dirty="0"/>
              <a:t>numeric</a:t>
            </a:r>
            <a:r>
              <a:rPr sz="1600" spc="-35" dirty="0"/>
              <a:t> </a:t>
            </a:r>
            <a:r>
              <a:rPr sz="1600" spc="-20" dirty="0"/>
              <a:t>data </a:t>
            </a:r>
            <a:r>
              <a:rPr sz="1600" dirty="0"/>
              <a:t>over</a:t>
            </a:r>
            <a:r>
              <a:rPr sz="1600" spc="-50" dirty="0"/>
              <a:t> </a:t>
            </a:r>
            <a:r>
              <a:rPr sz="1600" spc="-10" dirty="0"/>
              <a:t>time.</a:t>
            </a:r>
            <a:endParaRPr sz="1600"/>
          </a:p>
          <a:p>
            <a:pPr>
              <a:lnSpc>
                <a:spcPct val="100000"/>
              </a:lnSpc>
              <a:spcBef>
                <a:spcPts val="1590"/>
              </a:spcBef>
            </a:pPr>
            <a:endParaRPr sz="1600"/>
          </a:p>
          <a:p>
            <a:pPr marL="323850" lvl="1" indent="-228600">
              <a:lnSpc>
                <a:spcPct val="100000"/>
              </a:lnSpc>
              <a:buFont typeface="Arial MT"/>
              <a:buChar char="•"/>
              <a:tabLst>
                <a:tab pos="323850" algn="l"/>
              </a:tabLst>
            </a:pPr>
            <a:r>
              <a:rPr sz="1600" b="1" dirty="0">
                <a:latin typeface="Calibri"/>
                <a:cs typeface="Calibri"/>
              </a:rPr>
              <a:t>Launch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success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yearly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trend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1451" y="4882895"/>
            <a:ext cx="1188719" cy="11887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972230" y="2599258"/>
            <a:ext cx="639445" cy="641350"/>
          </a:xfrm>
          <a:custGeom>
            <a:avLst/>
            <a:gdLst/>
            <a:ahLst/>
            <a:cxnLst/>
            <a:rect l="l" t="t" r="r" b="b"/>
            <a:pathLst>
              <a:path w="639445" h="641350">
                <a:moveTo>
                  <a:pt x="216077" y="198170"/>
                </a:moveTo>
                <a:lnTo>
                  <a:pt x="112737" y="198170"/>
                </a:lnTo>
                <a:lnTo>
                  <a:pt x="112737" y="527964"/>
                </a:lnTo>
                <a:lnTo>
                  <a:pt x="216077" y="527964"/>
                </a:lnTo>
                <a:lnTo>
                  <a:pt x="216077" y="198170"/>
                </a:lnTo>
                <a:close/>
              </a:path>
              <a:path w="639445" h="641350">
                <a:moveTo>
                  <a:pt x="356997" y="292"/>
                </a:moveTo>
                <a:lnTo>
                  <a:pt x="253657" y="292"/>
                </a:lnTo>
                <a:lnTo>
                  <a:pt x="253657" y="527964"/>
                </a:lnTo>
                <a:lnTo>
                  <a:pt x="356997" y="527964"/>
                </a:lnTo>
                <a:lnTo>
                  <a:pt x="356997" y="292"/>
                </a:lnTo>
                <a:close/>
              </a:path>
              <a:path w="639445" h="641350">
                <a:moveTo>
                  <a:pt x="497916" y="198170"/>
                </a:moveTo>
                <a:lnTo>
                  <a:pt x="394576" y="198170"/>
                </a:lnTo>
                <a:lnTo>
                  <a:pt x="394576" y="527964"/>
                </a:lnTo>
                <a:lnTo>
                  <a:pt x="497916" y="527964"/>
                </a:lnTo>
                <a:lnTo>
                  <a:pt x="497916" y="198170"/>
                </a:lnTo>
                <a:close/>
              </a:path>
              <a:path w="639445" h="641350">
                <a:moveTo>
                  <a:pt x="638835" y="585076"/>
                </a:moveTo>
                <a:lnTo>
                  <a:pt x="56362" y="585076"/>
                </a:lnTo>
                <a:lnTo>
                  <a:pt x="56362" y="0"/>
                </a:lnTo>
                <a:lnTo>
                  <a:pt x="0" y="0"/>
                </a:lnTo>
                <a:lnTo>
                  <a:pt x="0" y="585076"/>
                </a:lnTo>
                <a:lnTo>
                  <a:pt x="0" y="641045"/>
                </a:lnTo>
                <a:lnTo>
                  <a:pt x="638835" y="641045"/>
                </a:lnTo>
                <a:lnTo>
                  <a:pt x="638835" y="585076"/>
                </a:lnTo>
                <a:close/>
              </a:path>
              <a:path w="639445" h="641350">
                <a:moveTo>
                  <a:pt x="638835" y="358355"/>
                </a:moveTo>
                <a:lnTo>
                  <a:pt x="535495" y="358355"/>
                </a:lnTo>
                <a:lnTo>
                  <a:pt x="535495" y="527964"/>
                </a:lnTo>
                <a:lnTo>
                  <a:pt x="638835" y="527964"/>
                </a:lnTo>
                <a:lnTo>
                  <a:pt x="638835" y="358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72230" y="4689424"/>
            <a:ext cx="639445" cy="641350"/>
          </a:xfrm>
          <a:custGeom>
            <a:avLst/>
            <a:gdLst/>
            <a:ahLst/>
            <a:cxnLst/>
            <a:rect l="l" t="t" r="r" b="b"/>
            <a:pathLst>
              <a:path w="639445" h="641350">
                <a:moveTo>
                  <a:pt x="638822" y="160477"/>
                </a:moveTo>
                <a:lnTo>
                  <a:pt x="488518" y="160477"/>
                </a:lnTo>
                <a:lnTo>
                  <a:pt x="543953" y="216077"/>
                </a:lnTo>
                <a:lnTo>
                  <a:pt x="469722" y="290525"/>
                </a:lnTo>
                <a:lnTo>
                  <a:pt x="413359" y="233972"/>
                </a:lnTo>
                <a:lnTo>
                  <a:pt x="319417" y="328206"/>
                </a:lnTo>
                <a:lnTo>
                  <a:pt x="263055" y="271665"/>
                </a:lnTo>
                <a:lnTo>
                  <a:pt x="93002" y="442214"/>
                </a:lnTo>
                <a:lnTo>
                  <a:pt x="132461" y="481787"/>
                </a:lnTo>
                <a:lnTo>
                  <a:pt x="263055" y="350824"/>
                </a:lnTo>
                <a:lnTo>
                  <a:pt x="319417" y="407352"/>
                </a:lnTo>
                <a:lnTo>
                  <a:pt x="413359" y="313131"/>
                </a:lnTo>
                <a:lnTo>
                  <a:pt x="469722" y="369671"/>
                </a:lnTo>
                <a:lnTo>
                  <a:pt x="583399" y="255651"/>
                </a:lnTo>
                <a:lnTo>
                  <a:pt x="638822" y="311238"/>
                </a:lnTo>
                <a:lnTo>
                  <a:pt x="638822" y="160477"/>
                </a:lnTo>
                <a:close/>
              </a:path>
              <a:path w="639445" h="641350">
                <a:moveTo>
                  <a:pt x="638835" y="585076"/>
                </a:moveTo>
                <a:lnTo>
                  <a:pt x="56362" y="585076"/>
                </a:lnTo>
                <a:lnTo>
                  <a:pt x="56362" y="0"/>
                </a:lnTo>
                <a:lnTo>
                  <a:pt x="0" y="0"/>
                </a:lnTo>
                <a:lnTo>
                  <a:pt x="0" y="585076"/>
                </a:lnTo>
                <a:lnTo>
                  <a:pt x="0" y="641045"/>
                </a:lnTo>
                <a:lnTo>
                  <a:pt x="638835" y="641045"/>
                </a:lnTo>
                <a:lnTo>
                  <a:pt x="638835" y="585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43" y="6079580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2768" y="966529"/>
            <a:ext cx="9541510" cy="464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Display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names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of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unique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launch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sites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space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mission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Display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5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records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where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launch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sites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begin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with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string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'CCA’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Display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total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payload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mass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carried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by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boosters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launched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by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NASA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(CRS)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Display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average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payload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mass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carried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by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booster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version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F9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v1.1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List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date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when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first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succesful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landing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outcome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ground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pad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was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acheived.</a:t>
            </a:r>
            <a:endParaRPr sz="1600">
              <a:latin typeface="Calibri"/>
              <a:cs typeface="Calibri"/>
            </a:endParaRPr>
          </a:p>
          <a:p>
            <a:pPr marL="241300" marR="4826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List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names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of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boosters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which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have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success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drone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ship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have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payload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mass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greater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than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4000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but </a:t>
            </a:r>
            <a:r>
              <a:rPr sz="1600" b="1" dirty="0">
                <a:latin typeface="Calibri"/>
                <a:cs typeface="Calibri"/>
              </a:rPr>
              <a:t>less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than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6000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List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total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number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of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successful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failure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mission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outcomes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List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names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of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booster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versions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which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have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carried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maximum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payload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mass</a:t>
            </a:r>
            <a:endParaRPr sz="1600">
              <a:latin typeface="Calibri"/>
              <a:cs typeface="Calibri"/>
            </a:endParaRPr>
          </a:p>
          <a:p>
            <a:pPr marL="241300" marR="508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List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records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which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will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display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month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names,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failure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landing_outcomes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drone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ship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,booster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versions, launch_site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for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months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year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2015.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971" y="5766430"/>
            <a:ext cx="93414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b="1" dirty="0">
                <a:latin typeface="Calibri"/>
                <a:cs typeface="Calibri"/>
              </a:rPr>
              <a:t>Rank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count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of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successful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landing_outcomes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between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date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04-06-</a:t>
            </a:r>
            <a:r>
              <a:rPr sz="1600" b="1" dirty="0">
                <a:latin typeface="Calibri"/>
                <a:cs typeface="Calibri"/>
              </a:rPr>
              <a:t>2010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20-03-</a:t>
            </a:r>
            <a:r>
              <a:rPr sz="1600" b="1" dirty="0">
                <a:latin typeface="Calibri"/>
                <a:cs typeface="Calibri"/>
              </a:rPr>
              <a:t>2017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descending order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6871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EDA</a:t>
            </a:r>
            <a:r>
              <a:rPr spc="135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360" dirty="0"/>
              <a:t>SQL</a:t>
            </a:r>
          </a:p>
        </p:txBody>
      </p:sp>
      <p:sp>
        <p:nvSpPr>
          <p:cNvPr id="6" name="object 6"/>
          <p:cNvSpPr/>
          <p:nvPr/>
        </p:nvSpPr>
        <p:spPr>
          <a:xfrm>
            <a:off x="8998256" y="966737"/>
            <a:ext cx="2150110" cy="11430"/>
          </a:xfrm>
          <a:custGeom>
            <a:avLst/>
            <a:gdLst/>
            <a:ahLst/>
            <a:cxnLst/>
            <a:rect l="l" t="t" r="r" b="b"/>
            <a:pathLst>
              <a:path w="2150109" h="11430">
                <a:moveTo>
                  <a:pt x="2149601" y="0"/>
                </a:moveTo>
                <a:lnTo>
                  <a:pt x="1612201" y="0"/>
                </a:lnTo>
                <a:lnTo>
                  <a:pt x="0" y="0"/>
                </a:lnTo>
                <a:lnTo>
                  <a:pt x="0" y="11430"/>
                </a:lnTo>
                <a:lnTo>
                  <a:pt x="2149601" y="11430"/>
                </a:lnTo>
                <a:lnTo>
                  <a:pt x="2149601" y="0"/>
                </a:lnTo>
                <a:close/>
              </a:path>
            </a:pathLst>
          </a:custGeom>
          <a:solidFill>
            <a:srgbClr val="0562C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304504"/>
            <a:ext cx="10349865" cy="467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indent="-92075">
              <a:lnSpc>
                <a:spcPct val="100000"/>
              </a:lnSpc>
              <a:spcBef>
                <a:spcPts val="100"/>
              </a:spcBef>
              <a:buClr>
                <a:srgbClr val="1C1C1C"/>
              </a:buClr>
              <a:buSzPct val="94444"/>
              <a:buFont typeface="Arial MT"/>
              <a:buChar char="•"/>
              <a:tabLst>
                <a:tab pos="109220" algn="l"/>
              </a:tabLst>
            </a:pPr>
            <a:r>
              <a:rPr sz="1800" b="1" spc="-20" dirty="0">
                <a:solidFill>
                  <a:srgbClr val="1C1C1C"/>
                </a:solidFill>
                <a:latin typeface="Arial"/>
                <a:cs typeface="Arial"/>
              </a:rPr>
              <a:t>Mark</a:t>
            </a:r>
            <a:r>
              <a:rPr sz="1800" b="1" spc="-1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all</a:t>
            </a:r>
            <a:r>
              <a:rPr sz="1800" b="1" spc="-8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sz="1800" b="1" spc="-8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1C1C1C"/>
                </a:solidFill>
                <a:latin typeface="Arial"/>
                <a:cs typeface="Arial"/>
              </a:rPr>
              <a:t>sites</a:t>
            </a:r>
            <a:r>
              <a:rPr sz="1800" b="1" spc="-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on</a:t>
            </a:r>
            <a:r>
              <a:rPr sz="1800" b="1" spc="-1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an</a:t>
            </a:r>
            <a:r>
              <a:rPr sz="1800" b="1" spc="-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interactive</a:t>
            </a:r>
            <a:r>
              <a:rPr sz="1800" b="1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1C1C1C"/>
                </a:solidFill>
                <a:latin typeface="Arial"/>
                <a:cs typeface="Arial"/>
              </a:rPr>
              <a:t>map.</a:t>
            </a:r>
            <a:endParaRPr sz="1800">
              <a:latin typeface="Arial"/>
              <a:cs typeface="Arial"/>
            </a:endParaRPr>
          </a:p>
          <a:p>
            <a:pPr marL="25400" marR="5080">
              <a:lnSpc>
                <a:spcPct val="80000"/>
              </a:lnSpc>
              <a:spcBef>
                <a:spcPts val="1739"/>
              </a:spcBef>
            </a:pP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Used</a:t>
            </a:r>
            <a:r>
              <a:rPr sz="15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latitude</a:t>
            </a:r>
            <a:r>
              <a:rPr sz="15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500" spc="-8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longitude</a:t>
            </a:r>
            <a:r>
              <a:rPr sz="15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Coordinates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5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each</a:t>
            </a:r>
            <a:r>
              <a:rPr sz="15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launch</a:t>
            </a:r>
            <a:r>
              <a:rPr sz="15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site</a:t>
            </a:r>
            <a:r>
              <a:rPr sz="1500" spc="-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5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added</a:t>
            </a:r>
            <a:r>
              <a:rPr sz="15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5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i="1" dirty="0">
                <a:solidFill>
                  <a:srgbClr val="1C1C1C"/>
                </a:solidFill>
                <a:latin typeface="Arial"/>
                <a:cs typeface="Arial"/>
              </a:rPr>
              <a:t>Circle</a:t>
            </a:r>
            <a:r>
              <a:rPr sz="1500" i="1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1C1C1C"/>
                </a:solidFill>
                <a:latin typeface="Arial"/>
                <a:cs typeface="Arial"/>
              </a:rPr>
              <a:t>Marker</a:t>
            </a:r>
            <a:r>
              <a:rPr sz="1500" i="1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1C1C1C"/>
                </a:solidFill>
                <a:latin typeface="Arial"/>
                <a:cs typeface="Arial"/>
              </a:rPr>
              <a:t>around</a:t>
            </a:r>
            <a:r>
              <a:rPr sz="1500" i="1" spc="-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spc="-10" dirty="0">
                <a:solidFill>
                  <a:srgbClr val="1C1C1C"/>
                </a:solidFill>
                <a:latin typeface="Arial"/>
                <a:cs typeface="Arial"/>
              </a:rPr>
              <a:t>each</a:t>
            </a:r>
            <a:r>
              <a:rPr sz="1500" i="1" spc="-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1C1C1C"/>
                </a:solidFill>
                <a:latin typeface="Arial"/>
                <a:cs typeface="Arial"/>
              </a:rPr>
              <a:t>site</a:t>
            </a:r>
            <a:r>
              <a:rPr sz="1500" i="1" spc="-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sz="1500" i="1" spc="28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sz="1500" i="1" spc="-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1C1C1C"/>
                </a:solidFill>
                <a:latin typeface="Arial"/>
                <a:cs typeface="Arial"/>
              </a:rPr>
              <a:t>label</a:t>
            </a:r>
            <a:r>
              <a:rPr sz="1500" i="1" spc="-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1C1C1C"/>
                </a:solidFill>
                <a:latin typeface="Arial"/>
                <a:cs typeface="Arial"/>
              </a:rPr>
              <a:t>of</a:t>
            </a:r>
            <a:r>
              <a:rPr sz="1500" i="1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spc="-25" dirty="0">
                <a:solidFill>
                  <a:srgbClr val="1C1C1C"/>
                </a:solidFill>
                <a:latin typeface="Arial"/>
                <a:cs typeface="Arial"/>
              </a:rPr>
              <a:t>the </a:t>
            </a:r>
            <a:r>
              <a:rPr sz="1500" i="1" dirty="0">
                <a:solidFill>
                  <a:srgbClr val="1C1C1C"/>
                </a:solidFill>
                <a:latin typeface="Arial"/>
                <a:cs typeface="Arial"/>
              </a:rPr>
              <a:t>name</a:t>
            </a:r>
            <a:r>
              <a:rPr sz="1500" i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1C1C1C"/>
                </a:solidFill>
                <a:latin typeface="Arial"/>
                <a:cs typeface="Arial"/>
              </a:rPr>
              <a:t>of</a:t>
            </a:r>
            <a:r>
              <a:rPr sz="1500" i="1" spc="-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500" i="1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500" i="1" spc="-20" dirty="0">
                <a:solidFill>
                  <a:srgbClr val="1C1C1C"/>
                </a:solidFill>
                <a:latin typeface="Arial"/>
                <a:cs typeface="Arial"/>
              </a:rPr>
              <a:t>site.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Mark</a:t>
            </a:r>
            <a:r>
              <a:rPr sz="1800" b="1" spc="-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success/failed</a:t>
            </a:r>
            <a:r>
              <a:rPr sz="1800" b="1" spc="-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launches</a:t>
            </a:r>
            <a:r>
              <a:rPr sz="1800" b="1" spc="-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for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each</a:t>
            </a:r>
            <a:r>
              <a:rPr sz="1800" b="1" spc="-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site</a:t>
            </a:r>
            <a:r>
              <a:rPr sz="1800" b="1" spc="-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on</a:t>
            </a:r>
            <a:r>
              <a:rPr sz="18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1C1C1C"/>
                </a:solidFill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assigned</a:t>
            </a:r>
            <a:r>
              <a:rPr sz="14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dataframe</a:t>
            </a:r>
            <a:r>
              <a:rPr sz="14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Arial MT"/>
                <a:cs typeface="Arial MT"/>
              </a:rPr>
              <a:t>launch_outcomes(failures,</a:t>
            </a:r>
            <a:r>
              <a:rPr sz="14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successes)</a:t>
            </a:r>
            <a:r>
              <a:rPr sz="14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4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i="1" spc="-10" dirty="0">
                <a:solidFill>
                  <a:srgbClr val="1C1C1C"/>
                </a:solidFill>
                <a:latin typeface="Arial"/>
                <a:cs typeface="Arial"/>
              </a:rPr>
              <a:t>classes</a:t>
            </a:r>
            <a:r>
              <a:rPr sz="1400" i="1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1C1C1C"/>
                </a:solidFill>
                <a:latin typeface="Arial"/>
                <a:cs typeface="Arial"/>
              </a:rPr>
              <a:t>0</a:t>
            </a:r>
            <a:r>
              <a:rPr sz="1400" i="1" spc="-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sz="1400" i="1" spc="-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rgbClr val="1C1C1C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with</a:t>
            </a:r>
            <a:r>
              <a:rPr sz="14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AE50"/>
                </a:solidFill>
                <a:latin typeface="Arial MT"/>
                <a:cs typeface="Arial MT"/>
              </a:rPr>
              <a:t>Green</a:t>
            </a:r>
            <a:r>
              <a:rPr sz="1400" spc="-35" dirty="0">
                <a:solidFill>
                  <a:srgbClr val="00AE5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4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Red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markers</a:t>
            </a:r>
            <a:r>
              <a:rPr sz="14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14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map</a:t>
            </a:r>
            <a:r>
              <a:rPr sz="14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4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Arial MT"/>
                <a:cs typeface="Arial MT"/>
              </a:rPr>
              <a:t>MarkerCluster()</a:t>
            </a:r>
            <a:endParaRPr sz="14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Calculate</a:t>
            </a:r>
            <a:r>
              <a:rPr sz="1800" b="1" spc="-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distances</a:t>
            </a:r>
            <a:r>
              <a:rPr sz="18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between</a:t>
            </a:r>
            <a:r>
              <a:rPr sz="1800" b="1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sz="18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site</a:t>
            </a:r>
            <a:r>
              <a:rPr sz="1800" b="1" spc="-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sz="18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its</a:t>
            </a:r>
            <a:r>
              <a:rPr sz="18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proximities</a:t>
            </a:r>
            <a:endParaRPr sz="1800">
              <a:latin typeface="Arial"/>
              <a:cs typeface="Arial"/>
            </a:endParaRPr>
          </a:p>
          <a:p>
            <a:pPr marL="12700" marR="497205">
              <a:lnSpc>
                <a:spcPct val="80000"/>
              </a:lnSpc>
              <a:spcBef>
                <a:spcPts val="1714"/>
              </a:spcBef>
            </a:pP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Used</a:t>
            </a:r>
            <a:r>
              <a:rPr sz="14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Haversine’s</a:t>
            </a:r>
            <a:r>
              <a:rPr sz="14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formula</a:t>
            </a:r>
            <a:r>
              <a:rPr sz="14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4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calculate</a:t>
            </a:r>
            <a:r>
              <a:rPr sz="14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4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distance</a:t>
            </a:r>
            <a:r>
              <a:rPr sz="14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14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Launch</a:t>
            </a:r>
            <a:r>
              <a:rPr sz="14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Site</a:t>
            </a:r>
            <a:r>
              <a:rPr sz="14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400" spc="-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1C1C1C"/>
                </a:solidFill>
                <a:latin typeface="Arial MT"/>
                <a:cs typeface="Arial MT"/>
              </a:rPr>
              <a:t>its</a:t>
            </a:r>
            <a:r>
              <a:rPr sz="1400" spc="-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solidFill>
                  <a:srgbClr val="1C1C1C"/>
                </a:solidFill>
                <a:latin typeface="Arial MT"/>
                <a:cs typeface="Arial MT"/>
              </a:rPr>
              <a:t>proximities</a:t>
            </a:r>
            <a:r>
              <a:rPr sz="14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1C1C1C"/>
                </a:solidFill>
                <a:latin typeface="Arial MT"/>
                <a:cs typeface="Arial MT"/>
              </a:rPr>
              <a:t>such</a:t>
            </a:r>
            <a:r>
              <a:rPr sz="1400" spc="-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1400" spc="-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1C1C1C"/>
                </a:solidFill>
                <a:latin typeface="Arial MT"/>
                <a:cs typeface="Arial MT"/>
              </a:rPr>
              <a:t>highway,</a:t>
            </a:r>
            <a:r>
              <a:rPr sz="14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1C1C1C"/>
                </a:solidFill>
                <a:latin typeface="Arial MT"/>
                <a:cs typeface="Arial MT"/>
              </a:rPr>
              <a:t>roadway,</a:t>
            </a:r>
            <a:r>
              <a:rPr sz="14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Arial MT"/>
                <a:cs typeface="Arial MT"/>
              </a:rPr>
              <a:t>coastlines.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Lines</a:t>
            </a:r>
            <a:r>
              <a:rPr sz="14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sz="14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drawn</a:t>
            </a:r>
            <a:r>
              <a:rPr sz="14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14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4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map</a:t>
            </a:r>
            <a:r>
              <a:rPr sz="14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4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measure</a:t>
            </a:r>
            <a:r>
              <a:rPr sz="14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distance</a:t>
            </a:r>
            <a:r>
              <a:rPr sz="14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4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these</a:t>
            </a:r>
            <a:r>
              <a:rPr sz="14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Arial MT"/>
                <a:cs typeface="Arial MT"/>
              </a:rPr>
              <a:t>proximities.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4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200" b="1" dirty="0">
                <a:latin typeface="Arial"/>
                <a:cs typeface="Arial"/>
              </a:rPr>
              <a:t>Example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some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trends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which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Launch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Site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is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situated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in.</a:t>
            </a:r>
            <a:endParaRPr sz="1200">
              <a:latin typeface="Arial"/>
              <a:cs typeface="Arial"/>
            </a:endParaRPr>
          </a:p>
          <a:p>
            <a:pPr marL="3682365" marR="3653154" indent="44450" algn="just">
              <a:lnSpc>
                <a:spcPct val="154600"/>
              </a:lnSpc>
              <a:spcBef>
                <a:spcPts val="475"/>
              </a:spcBef>
            </a:pPr>
            <a:r>
              <a:rPr sz="1200" spc="-114" dirty="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sz="12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100" dirty="0">
                <a:solidFill>
                  <a:srgbClr val="1C1C1C"/>
                </a:solidFill>
                <a:latin typeface="Arial MT"/>
                <a:cs typeface="Arial MT"/>
              </a:rPr>
              <a:t>launch</a:t>
            </a:r>
            <a:r>
              <a:rPr sz="12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95" dirty="0">
                <a:solidFill>
                  <a:srgbClr val="1C1C1C"/>
                </a:solidFill>
                <a:latin typeface="Arial MT"/>
                <a:cs typeface="Arial MT"/>
              </a:rPr>
              <a:t>sites</a:t>
            </a:r>
            <a:r>
              <a:rPr sz="12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9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200" spc="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100" dirty="0">
                <a:solidFill>
                  <a:srgbClr val="1C1C1C"/>
                </a:solidFill>
                <a:latin typeface="Arial MT"/>
                <a:cs typeface="Arial MT"/>
              </a:rPr>
              <a:t>close</a:t>
            </a:r>
            <a:r>
              <a:rPr sz="12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105" dirty="0">
                <a:solidFill>
                  <a:srgbClr val="1C1C1C"/>
                </a:solidFill>
                <a:latin typeface="Arial MT"/>
                <a:cs typeface="Arial MT"/>
              </a:rPr>
              <a:t>proximity</a:t>
            </a:r>
            <a:r>
              <a:rPr sz="1200" spc="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85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200" spc="1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95" dirty="0">
                <a:solidFill>
                  <a:srgbClr val="1C1C1C"/>
                </a:solidFill>
                <a:latin typeface="Arial MT"/>
                <a:cs typeface="Arial MT"/>
              </a:rPr>
              <a:t>railways?</a:t>
            </a:r>
            <a:r>
              <a:rPr sz="12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1C1C1C"/>
                </a:solidFill>
                <a:latin typeface="Arial MT"/>
                <a:cs typeface="Arial MT"/>
              </a:rPr>
              <a:t>No </a:t>
            </a:r>
            <a:r>
              <a:rPr sz="1200" spc="-114" dirty="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sz="12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100" dirty="0">
                <a:solidFill>
                  <a:srgbClr val="1C1C1C"/>
                </a:solidFill>
                <a:latin typeface="Arial MT"/>
                <a:cs typeface="Arial MT"/>
              </a:rPr>
              <a:t>launch</a:t>
            </a:r>
            <a:r>
              <a:rPr sz="12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95" dirty="0">
                <a:solidFill>
                  <a:srgbClr val="1C1C1C"/>
                </a:solidFill>
                <a:latin typeface="Arial MT"/>
                <a:cs typeface="Arial MT"/>
              </a:rPr>
              <a:t>sites</a:t>
            </a:r>
            <a:r>
              <a:rPr sz="12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9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200" spc="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100" dirty="0">
                <a:solidFill>
                  <a:srgbClr val="1C1C1C"/>
                </a:solidFill>
                <a:latin typeface="Arial MT"/>
                <a:cs typeface="Arial MT"/>
              </a:rPr>
              <a:t>close</a:t>
            </a:r>
            <a:r>
              <a:rPr sz="12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105" dirty="0">
                <a:solidFill>
                  <a:srgbClr val="1C1C1C"/>
                </a:solidFill>
                <a:latin typeface="Arial MT"/>
                <a:cs typeface="Arial MT"/>
              </a:rPr>
              <a:t>proximity</a:t>
            </a:r>
            <a:r>
              <a:rPr sz="1200" spc="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85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200" spc="1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95" dirty="0">
                <a:solidFill>
                  <a:srgbClr val="1C1C1C"/>
                </a:solidFill>
                <a:latin typeface="Arial MT"/>
                <a:cs typeface="Arial MT"/>
              </a:rPr>
              <a:t>highways?</a:t>
            </a:r>
            <a:r>
              <a:rPr sz="12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1C1C1C"/>
                </a:solidFill>
                <a:latin typeface="Arial MT"/>
                <a:cs typeface="Arial MT"/>
              </a:rPr>
              <a:t>No </a:t>
            </a:r>
            <a:r>
              <a:rPr sz="1200" spc="-35" dirty="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sz="1200" spc="-1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1C1C1C"/>
                </a:solidFill>
                <a:latin typeface="Arial MT"/>
                <a:cs typeface="Arial MT"/>
              </a:rPr>
              <a:t>launch</a:t>
            </a:r>
            <a:r>
              <a:rPr sz="1200" spc="-18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1C1C1C"/>
                </a:solidFill>
                <a:latin typeface="Arial MT"/>
                <a:cs typeface="Arial MT"/>
              </a:rPr>
              <a:t>sites</a:t>
            </a:r>
            <a:r>
              <a:rPr sz="1200" spc="-1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200" spc="-1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60" dirty="0">
                <a:solidFill>
                  <a:srgbClr val="1C1C1C"/>
                </a:solidFill>
                <a:latin typeface="Arial MT"/>
                <a:cs typeface="Arial MT"/>
              </a:rPr>
              <a:t>close</a:t>
            </a:r>
            <a:r>
              <a:rPr sz="1200" spc="-1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1C1C1C"/>
                </a:solidFill>
                <a:latin typeface="Arial MT"/>
                <a:cs typeface="Arial MT"/>
              </a:rPr>
              <a:t>proximity</a:t>
            </a:r>
            <a:r>
              <a:rPr sz="1200" spc="-1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200" spc="-1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1C1C1C"/>
                </a:solidFill>
                <a:latin typeface="Arial MT"/>
                <a:cs typeface="Arial MT"/>
              </a:rPr>
              <a:t>coastline?</a:t>
            </a:r>
            <a:r>
              <a:rPr sz="1200" spc="-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1C1C1C"/>
                </a:solidFill>
                <a:latin typeface="Arial MT"/>
                <a:cs typeface="Arial MT"/>
              </a:rPr>
              <a:t>Yes</a:t>
            </a:r>
            <a:endParaRPr sz="1200">
              <a:latin typeface="Arial MT"/>
              <a:cs typeface="Arial MT"/>
            </a:endParaRPr>
          </a:p>
          <a:p>
            <a:pPr marL="3697604" algn="just">
              <a:lnSpc>
                <a:spcPct val="100000"/>
              </a:lnSpc>
              <a:spcBef>
                <a:spcPts val="715"/>
              </a:spcBef>
            </a:pP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Do</a:t>
            </a:r>
            <a:r>
              <a:rPr sz="1200" spc="-1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1C1C1C"/>
                </a:solidFill>
                <a:latin typeface="Arial MT"/>
                <a:cs typeface="Arial MT"/>
              </a:rPr>
              <a:t>launch</a:t>
            </a:r>
            <a:r>
              <a:rPr sz="1200" spc="-18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1C1C1C"/>
                </a:solidFill>
                <a:latin typeface="Arial MT"/>
                <a:cs typeface="Arial MT"/>
              </a:rPr>
              <a:t>sites</a:t>
            </a:r>
            <a:r>
              <a:rPr sz="1200" spc="-1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1C1C1C"/>
                </a:solidFill>
                <a:latin typeface="Arial MT"/>
                <a:cs typeface="Arial MT"/>
              </a:rPr>
              <a:t>keep</a:t>
            </a:r>
            <a:r>
              <a:rPr sz="1200" spc="-1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70" dirty="0">
                <a:solidFill>
                  <a:srgbClr val="1C1C1C"/>
                </a:solidFill>
                <a:latin typeface="Arial MT"/>
                <a:cs typeface="Arial MT"/>
              </a:rPr>
              <a:t>certain</a:t>
            </a:r>
            <a:r>
              <a:rPr sz="1200" spc="-1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70" dirty="0">
                <a:solidFill>
                  <a:srgbClr val="1C1C1C"/>
                </a:solidFill>
                <a:latin typeface="Arial MT"/>
                <a:cs typeface="Arial MT"/>
              </a:rPr>
              <a:t>distance</a:t>
            </a:r>
            <a:r>
              <a:rPr sz="1200" spc="-1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1C1C1C"/>
                </a:solidFill>
                <a:latin typeface="Arial MT"/>
                <a:cs typeface="Arial MT"/>
              </a:rPr>
              <a:t>away</a:t>
            </a:r>
            <a:r>
              <a:rPr sz="1200" spc="-1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1200" spc="-1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70" dirty="0">
                <a:solidFill>
                  <a:srgbClr val="1C1C1C"/>
                </a:solidFill>
                <a:latin typeface="Arial MT"/>
                <a:cs typeface="Arial MT"/>
              </a:rPr>
              <a:t>cities?</a:t>
            </a:r>
            <a:r>
              <a:rPr sz="1200" spc="-1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1C1C1C"/>
                </a:solidFill>
                <a:latin typeface="Arial MT"/>
                <a:cs typeface="Arial MT"/>
              </a:rPr>
              <a:t>Yes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25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10" dirty="0"/>
              <a:t> </a:t>
            </a:r>
            <a:r>
              <a:rPr spc="-60" dirty="0"/>
              <a:t>Map</a:t>
            </a:r>
            <a:r>
              <a:rPr spc="-125" dirty="0"/>
              <a:t> </a:t>
            </a:r>
            <a:r>
              <a:rPr dirty="0"/>
              <a:t>with</a:t>
            </a:r>
            <a:r>
              <a:rPr spc="-114" dirty="0"/>
              <a:t> </a:t>
            </a:r>
            <a:r>
              <a:rPr spc="-35" dirty="0"/>
              <a:t>Folium</a:t>
            </a:r>
          </a:p>
        </p:txBody>
      </p:sp>
      <p:sp>
        <p:nvSpPr>
          <p:cNvPr id="4" name="object 4"/>
          <p:cNvSpPr/>
          <p:nvPr/>
        </p:nvSpPr>
        <p:spPr>
          <a:xfrm>
            <a:off x="9484819" y="1060761"/>
            <a:ext cx="2150110" cy="11430"/>
          </a:xfrm>
          <a:custGeom>
            <a:avLst/>
            <a:gdLst/>
            <a:ahLst/>
            <a:cxnLst/>
            <a:rect l="l" t="t" r="r" b="b"/>
            <a:pathLst>
              <a:path w="2150109" h="11430">
                <a:moveTo>
                  <a:pt x="2149602" y="0"/>
                </a:moveTo>
                <a:lnTo>
                  <a:pt x="1612201" y="0"/>
                </a:lnTo>
                <a:lnTo>
                  <a:pt x="0" y="0"/>
                </a:lnTo>
                <a:lnTo>
                  <a:pt x="0" y="11430"/>
                </a:lnTo>
                <a:lnTo>
                  <a:pt x="2149602" y="11430"/>
                </a:lnTo>
                <a:lnTo>
                  <a:pt x="2149602" y="0"/>
                </a:lnTo>
                <a:close/>
              </a:path>
            </a:pathLst>
          </a:custGeom>
          <a:solidFill>
            <a:srgbClr val="05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13</a:t>
            </a:fld>
            <a:endParaRPr spc="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919" y="1524295"/>
            <a:ext cx="9390380" cy="396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users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users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play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output.</a:t>
            </a:r>
            <a:endParaRPr sz="2200">
              <a:latin typeface="Microsoft Sans Serif"/>
              <a:cs typeface="Microsoft Sans Serif"/>
            </a:endParaRPr>
          </a:p>
          <a:p>
            <a:pPr marL="105410">
              <a:lnSpc>
                <a:spcPct val="100000"/>
              </a:lnSpc>
              <a:spcBef>
                <a:spcPts val="1275"/>
              </a:spcBef>
            </a:pPr>
            <a:r>
              <a:rPr sz="2000" b="1" spc="-10" dirty="0">
                <a:solidFill>
                  <a:srgbClr val="1C1C1C"/>
                </a:solidFill>
                <a:latin typeface="Arial"/>
                <a:cs typeface="Arial"/>
              </a:rPr>
              <a:t>Graphs</a:t>
            </a:r>
            <a:endParaRPr sz="2000">
              <a:latin typeface="Arial"/>
              <a:cs typeface="Arial"/>
            </a:endParaRPr>
          </a:p>
          <a:p>
            <a:pPr marL="33401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34010" algn="l"/>
              </a:tabLst>
            </a:pPr>
            <a:r>
              <a:rPr sz="1800" b="1" spc="-105" dirty="0">
                <a:solidFill>
                  <a:srgbClr val="1C1C1C"/>
                </a:solidFill>
                <a:latin typeface="Arial"/>
                <a:cs typeface="Arial"/>
              </a:rPr>
              <a:t>Pie</a:t>
            </a:r>
            <a:r>
              <a:rPr sz="1800" b="1" spc="-2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25" dirty="0">
                <a:solidFill>
                  <a:srgbClr val="1C1C1C"/>
                </a:solidFill>
                <a:latin typeface="Arial"/>
                <a:cs typeface="Arial"/>
              </a:rPr>
              <a:t>Chart</a:t>
            </a:r>
            <a:r>
              <a:rPr sz="1800" b="1" spc="-1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60" dirty="0">
                <a:solidFill>
                  <a:srgbClr val="1C1C1C"/>
                </a:solidFill>
                <a:latin typeface="Arial"/>
                <a:cs typeface="Arial"/>
              </a:rPr>
              <a:t>showing</a:t>
            </a:r>
            <a:r>
              <a:rPr sz="1800" b="1" spc="-1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65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spc="-1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60" dirty="0">
                <a:solidFill>
                  <a:srgbClr val="1C1C1C"/>
                </a:solidFill>
                <a:latin typeface="Arial"/>
                <a:cs typeface="Arial"/>
              </a:rPr>
              <a:t>total</a:t>
            </a:r>
            <a:r>
              <a:rPr sz="1800" b="1" spc="-1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50" dirty="0">
                <a:solidFill>
                  <a:srgbClr val="1C1C1C"/>
                </a:solidFill>
                <a:latin typeface="Arial"/>
                <a:cs typeface="Arial"/>
              </a:rPr>
              <a:t>launches</a:t>
            </a:r>
            <a:r>
              <a:rPr sz="1800" b="1" spc="-2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95" dirty="0">
                <a:solidFill>
                  <a:srgbClr val="1C1C1C"/>
                </a:solidFill>
                <a:latin typeface="Arial"/>
                <a:cs typeface="Arial"/>
              </a:rPr>
              <a:t>by</a:t>
            </a:r>
            <a:r>
              <a:rPr sz="1800" b="1" spc="-1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sz="1800" b="1" spc="-1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05" dirty="0">
                <a:solidFill>
                  <a:srgbClr val="1C1C1C"/>
                </a:solidFill>
                <a:latin typeface="Arial"/>
                <a:cs typeface="Arial"/>
              </a:rPr>
              <a:t>specific</a:t>
            </a:r>
            <a:r>
              <a:rPr sz="1800" b="1" spc="-2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1C1C1C"/>
                </a:solidFill>
                <a:latin typeface="Arial"/>
                <a:cs typeface="Arial"/>
              </a:rPr>
              <a:t>site/all</a:t>
            </a:r>
            <a:r>
              <a:rPr sz="1800" b="1" spc="-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sites</a:t>
            </a:r>
            <a:endParaRPr sz="1800">
              <a:latin typeface="Arial"/>
              <a:cs typeface="Arial"/>
            </a:endParaRPr>
          </a:p>
          <a:p>
            <a:pPr marL="1200785" lvl="1" indent="-658495">
              <a:lnSpc>
                <a:spcPct val="100000"/>
              </a:lnSpc>
              <a:spcBef>
                <a:spcPts val="500"/>
              </a:spcBef>
              <a:buClr>
                <a:srgbClr val="1C1C1C"/>
              </a:buClr>
              <a:buFont typeface="Arial MT"/>
              <a:buChar char="•"/>
              <a:tabLst>
                <a:tab pos="1200785" algn="l"/>
              </a:tabLst>
            </a:pPr>
            <a:r>
              <a:rPr sz="1800" i="1" spc="-80" dirty="0">
                <a:solidFill>
                  <a:srgbClr val="1F1F22"/>
                </a:solidFill>
                <a:latin typeface="Arial"/>
                <a:cs typeface="Arial"/>
              </a:rPr>
              <a:t>display</a:t>
            </a:r>
            <a:r>
              <a:rPr sz="1800" i="1" spc="-140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50" dirty="0">
                <a:solidFill>
                  <a:srgbClr val="1F1F22"/>
                </a:solidFill>
                <a:latin typeface="Arial"/>
                <a:cs typeface="Arial"/>
              </a:rPr>
              <a:t>relative</a:t>
            </a:r>
            <a:r>
              <a:rPr sz="1800" i="1" spc="-45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65" dirty="0">
                <a:solidFill>
                  <a:srgbClr val="1F1F22"/>
                </a:solidFill>
                <a:latin typeface="Arial"/>
                <a:cs typeface="Arial"/>
              </a:rPr>
              <a:t>proportions</a:t>
            </a:r>
            <a:r>
              <a:rPr sz="1800" i="1" spc="-105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1F1F22"/>
                </a:solidFill>
                <a:latin typeface="Arial"/>
                <a:cs typeface="Arial"/>
              </a:rPr>
              <a:t>of</a:t>
            </a:r>
            <a:r>
              <a:rPr sz="1800" i="1" spc="-10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45" dirty="0">
                <a:solidFill>
                  <a:srgbClr val="1F1F22"/>
                </a:solidFill>
                <a:latin typeface="Arial"/>
                <a:cs typeface="Arial"/>
              </a:rPr>
              <a:t>multiple</a:t>
            </a:r>
            <a:r>
              <a:rPr sz="1800" i="1" spc="-65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145" dirty="0">
                <a:solidFill>
                  <a:srgbClr val="1F1F22"/>
                </a:solidFill>
                <a:latin typeface="Arial"/>
                <a:cs typeface="Arial"/>
              </a:rPr>
              <a:t>classes</a:t>
            </a:r>
            <a:r>
              <a:rPr sz="1800" i="1" spc="-170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1F1F22"/>
                </a:solidFill>
                <a:latin typeface="Arial"/>
                <a:cs typeface="Arial"/>
              </a:rPr>
              <a:t>of</a:t>
            </a:r>
            <a:r>
              <a:rPr sz="1800" i="1" spc="-25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1F1F22"/>
                </a:solidFill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1195705" lvl="1" indent="-654050">
              <a:lnSpc>
                <a:spcPct val="100000"/>
              </a:lnSpc>
              <a:spcBef>
                <a:spcPts val="505"/>
              </a:spcBef>
              <a:buClr>
                <a:srgbClr val="1C1C1C"/>
              </a:buClr>
              <a:buFont typeface="Arial MT"/>
              <a:buChar char="•"/>
              <a:tabLst>
                <a:tab pos="1195705" algn="l"/>
              </a:tabLst>
            </a:pPr>
            <a:r>
              <a:rPr sz="1800" i="1" spc="-120" dirty="0">
                <a:solidFill>
                  <a:srgbClr val="1F1F22"/>
                </a:solidFill>
                <a:latin typeface="Arial"/>
                <a:cs typeface="Arial"/>
              </a:rPr>
              <a:t>size</a:t>
            </a:r>
            <a:r>
              <a:rPr sz="1800" i="1" spc="-204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1F1F22"/>
                </a:solidFill>
                <a:latin typeface="Arial"/>
                <a:cs typeface="Arial"/>
              </a:rPr>
              <a:t>of</a:t>
            </a:r>
            <a:r>
              <a:rPr sz="1800" i="1" spc="-45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40" dirty="0">
                <a:solidFill>
                  <a:srgbClr val="1F1F22"/>
                </a:solidFill>
                <a:latin typeface="Arial"/>
                <a:cs typeface="Arial"/>
              </a:rPr>
              <a:t>the</a:t>
            </a:r>
            <a:r>
              <a:rPr sz="1800" i="1" spc="-100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75" dirty="0">
                <a:solidFill>
                  <a:srgbClr val="1F1F22"/>
                </a:solidFill>
                <a:latin typeface="Arial"/>
                <a:cs typeface="Arial"/>
              </a:rPr>
              <a:t>circle</a:t>
            </a:r>
            <a:r>
              <a:rPr sz="1800" i="1" spc="-130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90" dirty="0">
                <a:solidFill>
                  <a:srgbClr val="1F1F22"/>
                </a:solidFill>
                <a:latin typeface="Arial"/>
                <a:cs typeface="Arial"/>
              </a:rPr>
              <a:t>can</a:t>
            </a:r>
            <a:r>
              <a:rPr sz="1800" i="1" spc="-175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60" dirty="0">
                <a:solidFill>
                  <a:srgbClr val="1F1F22"/>
                </a:solidFill>
                <a:latin typeface="Arial"/>
                <a:cs typeface="Arial"/>
              </a:rPr>
              <a:t>be</a:t>
            </a:r>
            <a:r>
              <a:rPr sz="1800" i="1" spc="-180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95" dirty="0">
                <a:solidFill>
                  <a:srgbClr val="1F1F22"/>
                </a:solidFill>
                <a:latin typeface="Arial"/>
                <a:cs typeface="Arial"/>
              </a:rPr>
              <a:t>made</a:t>
            </a:r>
            <a:r>
              <a:rPr sz="1800" i="1" spc="-145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50" dirty="0">
                <a:solidFill>
                  <a:srgbClr val="1F1F22"/>
                </a:solidFill>
                <a:latin typeface="Arial"/>
                <a:cs typeface="Arial"/>
              </a:rPr>
              <a:t>proportional</a:t>
            </a:r>
            <a:r>
              <a:rPr sz="1800" i="1" spc="-85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1F1F22"/>
                </a:solidFill>
                <a:latin typeface="Arial"/>
                <a:cs typeface="Arial"/>
              </a:rPr>
              <a:t>to</a:t>
            </a:r>
            <a:r>
              <a:rPr sz="1800" i="1" spc="-40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35" dirty="0">
                <a:solidFill>
                  <a:srgbClr val="1F1F22"/>
                </a:solidFill>
                <a:latin typeface="Arial"/>
                <a:cs typeface="Arial"/>
              </a:rPr>
              <a:t>the</a:t>
            </a:r>
            <a:r>
              <a:rPr sz="1800" i="1" spc="-110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1F1F22"/>
                </a:solidFill>
                <a:latin typeface="Arial"/>
                <a:cs typeface="Arial"/>
              </a:rPr>
              <a:t>total</a:t>
            </a:r>
            <a:r>
              <a:rPr sz="1800" i="1" spc="5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spc="-40" dirty="0">
                <a:solidFill>
                  <a:srgbClr val="1F1F22"/>
                </a:solidFill>
                <a:latin typeface="Arial"/>
                <a:cs typeface="Arial"/>
              </a:rPr>
              <a:t>quantity</a:t>
            </a:r>
            <a:r>
              <a:rPr sz="1800" i="1" spc="-105" dirty="0">
                <a:solidFill>
                  <a:srgbClr val="1F1F22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1F1F22"/>
                </a:solidFill>
                <a:latin typeface="Arial"/>
                <a:cs typeface="Arial"/>
              </a:rPr>
              <a:t>it</a:t>
            </a:r>
            <a:r>
              <a:rPr sz="1800" i="1" spc="-10" dirty="0">
                <a:solidFill>
                  <a:srgbClr val="1F1F22"/>
                </a:solidFill>
                <a:latin typeface="Arial"/>
                <a:cs typeface="Arial"/>
              </a:rPr>
              <a:t> represents.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800">
              <a:latin typeface="Arial"/>
              <a:cs typeface="Arial"/>
            </a:endParaRPr>
          </a:p>
          <a:p>
            <a:pPr marL="241300" marR="50038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1800" b="1" spc="-135" dirty="0">
                <a:solidFill>
                  <a:srgbClr val="1C1C1C"/>
                </a:solidFill>
                <a:latin typeface="Arial"/>
                <a:cs typeface="Arial"/>
              </a:rPr>
              <a:t>Scatter</a:t>
            </a:r>
            <a:r>
              <a:rPr sz="1800" b="1" spc="-20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45" dirty="0">
                <a:solidFill>
                  <a:srgbClr val="1C1C1C"/>
                </a:solidFill>
                <a:latin typeface="Arial"/>
                <a:cs typeface="Arial"/>
              </a:rPr>
              <a:t>plot</a:t>
            </a:r>
            <a:r>
              <a:rPr sz="1800" b="1" spc="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65" dirty="0">
                <a:solidFill>
                  <a:srgbClr val="1C1C1C"/>
                </a:solidFill>
                <a:latin typeface="Arial"/>
                <a:cs typeface="Arial"/>
              </a:rPr>
              <a:t>displaying</a:t>
            </a:r>
            <a:r>
              <a:rPr sz="1800" b="1" spc="-3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65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spc="-11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35" dirty="0">
                <a:solidFill>
                  <a:srgbClr val="1C1C1C"/>
                </a:solidFill>
                <a:latin typeface="Arial"/>
                <a:cs typeface="Arial"/>
              </a:rPr>
              <a:t>relationship</a:t>
            </a:r>
            <a:r>
              <a:rPr sz="1800" b="1" spc="-1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55" dirty="0">
                <a:solidFill>
                  <a:srgbClr val="1C1C1C"/>
                </a:solidFill>
                <a:latin typeface="Arial"/>
                <a:cs typeface="Arial"/>
              </a:rPr>
              <a:t>Payload</a:t>
            </a:r>
            <a:r>
              <a:rPr sz="1800" b="1" spc="-2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45" dirty="0">
                <a:solidFill>
                  <a:srgbClr val="1C1C1C"/>
                </a:solidFill>
                <a:latin typeface="Arial"/>
                <a:cs typeface="Arial"/>
              </a:rPr>
              <a:t>Mass</a:t>
            </a:r>
            <a:r>
              <a:rPr sz="1800" b="1" spc="-2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65" dirty="0">
                <a:solidFill>
                  <a:srgbClr val="1C1C1C"/>
                </a:solidFill>
                <a:latin typeface="Arial"/>
                <a:cs typeface="Arial"/>
              </a:rPr>
              <a:t>(Kg)</a:t>
            </a:r>
            <a:r>
              <a:rPr sz="1800" b="1" spc="-3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00" dirty="0">
                <a:solidFill>
                  <a:srgbClr val="1C1C1C"/>
                </a:solidFill>
                <a:latin typeface="Arial"/>
                <a:cs typeface="Arial"/>
              </a:rPr>
              <a:t>vs</a:t>
            </a:r>
            <a:r>
              <a:rPr sz="1800" b="1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80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sz="1800" b="1" spc="-3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85" dirty="0">
                <a:solidFill>
                  <a:srgbClr val="1C1C1C"/>
                </a:solidFill>
                <a:latin typeface="Arial"/>
                <a:cs typeface="Arial"/>
              </a:rPr>
              <a:t>Outcome</a:t>
            </a:r>
            <a:r>
              <a:rPr sz="1800" b="1" spc="-2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1C1C1C"/>
                </a:solidFill>
                <a:latin typeface="Arial"/>
                <a:cs typeface="Arial"/>
              </a:rPr>
              <a:t>for</a:t>
            </a:r>
            <a:r>
              <a:rPr sz="1800" b="1" spc="-1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65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spc="-1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1C1C1C"/>
                </a:solidFill>
                <a:latin typeface="Arial"/>
                <a:cs typeface="Arial"/>
              </a:rPr>
              <a:t>different </a:t>
            </a:r>
            <a:r>
              <a:rPr sz="1800" b="1" spc="-90" dirty="0">
                <a:solidFill>
                  <a:srgbClr val="1C1C1C"/>
                </a:solidFill>
                <a:latin typeface="Arial"/>
                <a:cs typeface="Arial"/>
              </a:rPr>
              <a:t>Booster</a:t>
            </a:r>
            <a:r>
              <a:rPr sz="1800" b="1" spc="-1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Versions</a:t>
            </a:r>
            <a:endParaRPr sz="1800">
              <a:latin typeface="Arial"/>
              <a:cs typeface="Arial"/>
            </a:endParaRPr>
          </a:p>
          <a:p>
            <a:pPr marL="128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1F1F22"/>
                </a:solidFill>
                <a:latin typeface="Arial MT"/>
                <a:cs typeface="Arial MT"/>
              </a:rPr>
              <a:t>It</a:t>
            </a:r>
            <a:r>
              <a:rPr sz="1800" spc="-70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1F1F22"/>
                </a:solidFill>
                <a:latin typeface="Arial MT"/>
                <a:cs typeface="Arial MT"/>
              </a:rPr>
              <a:t>shows</a:t>
            </a:r>
            <a:r>
              <a:rPr sz="1800" spc="-200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1F1F22"/>
                </a:solidFill>
                <a:latin typeface="Arial MT"/>
                <a:cs typeface="Arial MT"/>
              </a:rPr>
              <a:t>the</a:t>
            </a:r>
            <a:r>
              <a:rPr sz="1800" spc="-95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F1F22"/>
                </a:solidFill>
                <a:latin typeface="Arial MT"/>
                <a:cs typeface="Arial MT"/>
              </a:rPr>
              <a:t>correlation.</a:t>
            </a:r>
            <a:endParaRPr sz="1800">
              <a:latin typeface="Arial MT"/>
              <a:cs typeface="Arial MT"/>
            </a:endParaRPr>
          </a:p>
          <a:p>
            <a:pPr marL="1284605">
              <a:lnSpc>
                <a:spcPct val="100000"/>
              </a:lnSpc>
            </a:pPr>
            <a:r>
              <a:rPr sz="1800" spc="-110" dirty="0">
                <a:solidFill>
                  <a:srgbClr val="1F1F22"/>
                </a:solidFill>
                <a:latin typeface="Arial MT"/>
                <a:cs typeface="Arial MT"/>
              </a:rPr>
              <a:t>The</a:t>
            </a:r>
            <a:r>
              <a:rPr sz="1800" spc="-229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1F1F22"/>
                </a:solidFill>
                <a:latin typeface="Arial MT"/>
                <a:cs typeface="Arial MT"/>
              </a:rPr>
              <a:t>range</a:t>
            </a:r>
            <a:r>
              <a:rPr sz="1800" spc="-210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F1F22"/>
                </a:solidFill>
                <a:latin typeface="Arial MT"/>
                <a:cs typeface="Arial MT"/>
              </a:rPr>
              <a:t>of</a:t>
            </a:r>
            <a:r>
              <a:rPr sz="1800" spc="-75" dirty="0">
                <a:solidFill>
                  <a:srgbClr val="1F1F22"/>
                </a:solidFill>
                <a:latin typeface="Arial MT"/>
                <a:cs typeface="Arial MT"/>
              </a:rPr>
              <a:t> data</a:t>
            </a:r>
            <a:r>
              <a:rPr sz="1800" spc="-155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1F1F22"/>
                </a:solidFill>
                <a:latin typeface="Arial MT"/>
                <a:cs typeface="Arial MT"/>
              </a:rPr>
              <a:t>i.e.</a:t>
            </a:r>
            <a:r>
              <a:rPr sz="1800" spc="-130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1F1F22"/>
                </a:solidFill>
                <a:latin typeface="Arial MT"/>
                <a:cs typeface="Arial MT"/>
              </a:rPr>
              <a:t>maximum</a:t>
            </a:r>
            <a:r>
              <a:rPr sz="1800" spc="-145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1F1F22"/>
                </a:solidFill>
                <a:latin typeface="Arial MT"/>
                <a:cs typeface="Arial MT"/>
              </a:rPr>
              <a:t>and</a:t>
            </a:r>
            <a:r>
              <a:rPr sz="1800" spc="-200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1F1F22"/>
                </a:solidFill>
                <a:latin typeface="Arial MT"/>
                <a:cs typeface="Arial MT"/>
              </a:rPr>
              <a:t>minimum</a:t>
            </a:r>
            <a:r>
              <a:rPr sz="1800" spc="-120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1F1F22"/>
                </a:solidFill>
                <a:latin typeface="Arial MT"/>
                <a:cs typeface="Arial MT"/>
              </a:rPr>
              <a:t>value,</a:t>
            </a:r>
            <a:r>
              <a:rPr sz="1800" spc="-180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1F1F22"/>
                </a:solidFill>
                <a:latin typeface="Arial MT"/>
                <a:cs typeface="Arial MT"/>
              </a:rPr>
              <a:t>can</a:t>
            </a:r>
            <a:r>
              <a:rPr sz="1800" spc="-204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1F1F22"/>
                </a:solidFill>
                <a:latin typeface="Arial MT"/>
                <a:cs typeface="Arial MT"/>
              </a:rPr>
              <a:t>be</a:t>
            </a:r>
            <a:r>
              <a:rPr sz="1800" spc="-190" dirty="0">
                <a:solidFill>
                  <a:srgbClr val="1F1F22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F1F22"/>
                </a:solidFill>
                <a:latin typeface="Arial MT"/>
                <a:cs typeface="Arial MT"/>
              </a:rPr>
              <a:t>filtered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14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00440" algn="l"/>
                <a:tab pos="10749915" algn="l"/>
              </a:tabLst>
            </a:pPr>
            <a:r>
              <a:rPr dirty="0"/>
              <a:t>Build</a:t>
            </a:r>
            <a:r>
              <a:rPr spc="-110" dirty="0"/>
              <a:t> </a:t>
            </a:r>
            <a:r>
              <a:rPr spc="-270" dirty="0"/>
              <a:t>a</a:t>
            </a:r>
            <a:r>
              <a:rPr spc="20" dirty="0"/>
              <a:t> </a:t>
            </a:r>
            <a:r>
              <a:rPr spc="-90" dirty="0"/>
              <a:t>Dashboard</a:t>
            </a:r>
            <a:r>
              <a:rPr spc="-25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Plotly</a:t>
            </a:r>
            <a:r>
              <a:rPr spc="-30" dirty="0"/>
              <a:t> </a:t>
            </a:r>
            <a:r>
              <a:rPr spc="-20" dirty="0"/>
              <a:t>Dash</a:t>
            </a:r>
            <a:r>
              <a:rPr dirty="0"/>
              <a:t>	</a:t>
            </a:r>
            <a:r>
              <a:rPr u="sng" dirty="0">
                <a:uFill>
                  <a:solidFill>
                    <a:srgbClr val="0562C1"/>
                  </a:solidFill>
                </a:uFill>
                <a:hlinkClick r:id="rId2"/>
              </a:rPr>
              <a:t>	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245" y="1362933"/>
            <a:ext cx="4452620" cy="196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1675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b="1" dirty="0">
                <a:latin typeface="Arial"/>
                <a:cs typeface="Arial"/>
              </a:rPr>
              <a:t>BUILDING</a:t>
            </a:r>
            <a:r>
              <a:rPr sz="1500" b="1" spc="-80" dirty="0">
                <a:latin typeface="Arial"/>
                <a:cs typeface="Arial"/>
              </a:rPr>
              <a:t> </a:t>
            </a:r>
            <a:r>
              <a:rPr sz="1500" b="1" spc="-20" dirty="0"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368300" indent="-342900">
              <a:lnSpc>
                <a:spcPts val="1060"/>
              </a:lnSpc>
              <a:buFont typeface="Arial MT"/>
              <a:buChar char="•"/>
              <a:tabLst>
                <a:tab pos="368300" algn="l"/>
              </a:tabLst>
            </a:pPr>
            <a:r>
              <a:rPr sz="1100" b="1" spc="-10" dirty="0">
                <a:latin typeface="Arial"/>
                <a:cs typeface="Arial"/>
              </a:rPr>
              <a:t>L</a:t>
            </a:r>
            <a:r>
              <a:rPr sz="1100" spc="-10" dirty="0">
                <a:latin typeface="Arial MT"/>
                <a:cs typeface="Arial MT"/>
              </a:rPr>
              <a:t>oad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our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dataset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into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NumPy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Pandas</a:t>
            </a:r>
            <a:endParaRPr sz="1100">
              <a:latin typeface="Arial MT"/>
              <a:cs typeface="Arial MT"/>
            </a:endParaRPr>
          </a:p>
          <a:p>
            <a:pPr marL="368300" indent="-342900">
              <a:lnSpc>
                <a:spcPts val="1190"/>
              </a:lnSpc>
              <a:buChar char="•"/>
              <a:tabLst>
                <a:tab pos="368300" algn="l"/>
              </a:tabLst>
            </a:pPr>
            <a:r>
              <a:rPr sz="1100" spc="-20" dirty="0">
                <a:latin typeface="Arial MT"/>
                <a:cs typeface="Arial MT"/>
              </a:rPr>
              <a:t>Transform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  <a:p>
            <a:pPr marL="368300" indent="-342900">
              <a:lnSpc>
                <a:spcPct val="100000"/>
              </a:lnSpc>
              <a:spcBef>
                <a:spcPts val="735"/>
              </a:spcBef>
              <a:buChar char="•"/>
              <a:tabLst>
                <a:tab pos="368300" algn="l"/>
              </a:tabLst>
            </a:pPr>
            <a:r>
              <a:rPr sz="1100" dirty="0">
                <a:latin typeface="Arial MT"/>
                <a:cs typeface="Arial MT"/>
              </a:rPr>
              <a:t>Split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the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dataset</a:t>
            </a:r>
            <a:r>
              <a:rPr sz="1100" spc="2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into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training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test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data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sets</a:t>
            </a:r>
            <a:endParaRPr sz="1100">
              <a:latin typeface="Arial MT"/>
              <a:cs typeface="Arial MT"/>
            </a:endParaRPr>
          </a:p>
          <a:p>
            <a:pPr marL="368300" indent="-342900">
              <a:lnSpc>
                <a:spcPct val="100000"/>
              </a:lnSpc>
              <a:spcBef>
                <a:spcPts val="740"/>
              </a:spcBef>
              <a:buChar char="•"/>
              <a:tabLst>
                <a:tab pos="368300" algn="l"/>
              </a:tabLst>
            </a:pPr>
            <a:r>
              <a:rPr sz="1100" spc="-10" dirty="0">
                <a:latin typeface="Arial MT"/>
                <a:cs typeface="Arial MT"/>
              </a:rPr>
              <a:t>Check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how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many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test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samples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we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have</a:t>
            </a:r>
            <a:endParaRPr sz="1100">
              <a:latin typeface="Arial MT"/>
              <a:cs typeface="Arial MT"/>
            </a:endParaRPr>
          </a:p>
          <a:p>
            <a:pPr marL="368300" indent="-342900">
              <a:lnSpc>
                <a:spcPct val="100000"/>
              </a:lnSpc>
              <a:spcBef>
                <a:spcPts val="730"/>
              </a:spcBef>
              <a:buChar char="•"/>
              <a:tabLst>
                <a:tab pos="368300" algn="l"/>
              </a:tabLst>
            </a:pPr>
            <a:r>
              <a:rPr sz="1100" spc="-10" dirty="0">
                <a:latin typeface="Arial MT"/>
                <a:cs typeface="Arial MT"/>
              </a:rPr>
              <a:t>Decide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which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type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machine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learning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algorithms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we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want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to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use</a:t>
            </a:r>
            <a:endParaRPr sz="1100">
              <a:latin typeface="Arial MT"/>
              <a:cs typeface="Arial MT"/>
            </a:endParaRPr>
          </a:p>
          <a:p>
            <a:pPr marL="368300" indent="-342900">
              <a:lnSpc>
                <a:spcPct val="100000"/>
              </a:lnSpc>
              <a:spcBef>
                <a:spcPts val="740"/>
              </a:spcBef>
              <a:buChar char="•"/>
              <a:tabLst>
                <a:tab pos="368300" algn="l"/>
              </a:tabLst>
            </a:pPr>
            <a:r>
              <a:rPr sz="1100" dirty="0">
                <a:latin typeface="Arial MT"/>
                <a:cs typeface="Arial MT"/>
              </a:rPr>
              <a:t>Set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our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parameters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algorithms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to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GridSearchCV</a:t>
            </a:r>
            <a:endParaRPr sz="1100">
              <a:latin typeface="Arial MT"/>
              <a:cs typeface="Arial MT"/>
            </a:endParaRPr>
          </a:p>
          <a:p>
            <a:pPr marL="368300" marR="5080" indent="-343535">
              <a:lnSpc>
                <a:spcPts val="1060"/>
              </a:lnSpc>
              <a:spcBef>
                <a:spcPts val="990"/>
              </a:spcBef>
              <a:buChar char="•"/>
              <a:tabLst>
                <a:tab pos="368300" algn="l"/>
              </a:tabLst>
            </a:pPr>
            <a:r>
              <a:rPr sz="1100" dirty="0">
                <a:latin typeface="Arial MT"/>
                <a:cs typeface="Arial MT"/>
              </a:rPr>
              <a:t>Fit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our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datasets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into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GridSearchCV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objects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train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model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with </a:t>
            </a:r>
            <a:r>
              <a:rPr sz="1100" spc="-10" dirty="0">
                <a:latin typeface="Arial MT"/>
                <a:cs typeface="Arial MT"/>
              </a:rPr>
              <a:t>dataset.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245" y="3587972"/>
            <a:ext cx="3003550" cy="912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1675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b="1" spc="-60" dirty="0">
                <a:latin typeface="Arial"/>
                <a:cs typeface="Arial"/>
              </a:rPr>
              <a:t>EVALUATING</a:t>
            </a:r>
            <a:r>
              <a:rPr sz="1500" b="1" spc="-40" dirty="0">
                <a:latin typeface="Arial"/>
                <a:cs typeface="Arial"/>
              </a:rPr>
              <a:t> </a:t>
            </a:r>
            <a:r>
              <a:rPr sz="1500" b="1" spc="-10" dirty="0"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368300" indent="-342900">
              <a:lnSpc>
                <a:spcPts val="1195"/>
              </a:lnSpc>
              <a:buChar char="•"/>
              <a:tabLst>
                <a:tab pos="368300" algn="l"/>
              </a:tabLst>
            </a:pPr>
            <a:r>
              <a:rPr sz="1100" spc="-10" dirty="0">
                <a:latin typeface="Arial MT"/>
                <a:cs typeface="Arial MT"/>
              </a:rPr>
              <a:t>Check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accuracy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for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each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model</a:t>
            </a:r>
            <a:endParaRPr sz="1100">
              <a:latin typeface="Arial MT"/>
              <a:cs typeface="Arial MT"/>
            </a:endParaRPr>
          </a:p>
          <a:p>
            <a:pPr marL="368300" indent="-342900">
              <a:lnSpc>
                <a:spcPct val="100000"/>
              </a:lnSpc>
              <a:spcBef>
                <a:spcPts val="735"/>
              </a:spcBef>
              <a:buChar char="•"/>
              <a:tabLst>
                <a:tab pos="368300" algn="l"/>
              </a:tabLst>
            </a:pPr>
            <a:r>
              <a:rPr sz="1100" dirty="0">
                <a:latin typeface="Arial MT"/>
                <a:cs typeface="Arial MT"/>
              </a:rPr>
              <a:t>Get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tuned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hyperparameters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for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each</a:t>
            </a:r>
            <a:r>
              <a:rPr sz="1100" spc="-10" dirty="0">
                <a:latin typeface="Arial MT"/>
                <a:cs typeface="Arial MT"/>
              </a:rPr>
              <a:t> model</a:t>
            </a:r>
            <a:endParaRPr sz="1100">
              <a:latin typeface="Arial MT"/>
              <a:cs typeface="Arial MT"/>
            </a:endParaRPr>
          </a:p>
          <a:p>
            <a:pPr marL="367665" indent="-342900">
              <a:lnSpc>
                <a:spcPct val="100000"/>
              </a:lnSpc>
              <a:spcBef>
                <a:spcPts val="740"/>
              </a:spcBef>
              <a:buChar char="•"/>
              <a:tabLst>
                <a:tab pos="367665" algn="l"/>
              </a:tabLst>
            </a:pPr>
            <a:r>
              <a:rPr sz="1100" spc="-10" dirty="0">
                <a:latin typeface="Arial MT"/>
                <a:cs typeface="Arial MT"/>
              </a:rPr>
              <a:t>Plot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Confusion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Matrix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245" y="4504078"/>
            <a:ext cx="2076450" cy="90678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25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b="1" dirty="0">
                <a:latin typeface="Arial"/>
                <a:cs typeface="Arial"/>
              </a:rPr>
              <a:t>IMPROVING</a:t>
            </a:r>
            <a:r>
              <a:rPr sz="1500" b="1" spc="-55" dirty="0">
                <a:latin typeface="Arial"/>
                <a:cs typeface="Arial"/>
              </a:rPr>
              <a:t> </a:t>
            </a:r>
            <a:r>
              <a:rPr sz="1500" b="1" spc="-20" dirty="0"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311785" indent="-287020">
              <a:lnSpc>
                <a:spcPct val="100000"/>
              </a:lnSpc>
              <a:spcBef>
                <a:spcPts val="745"/>
              </a:spcBef>
              <a:buChar char="•"/>
              <a:tabLst>
                <a:tab pos="311785" algn="l"/>
              </a:tabLst>
            </a:pPr>
            <a:r>
              <a:rPr sz="1100" spc="-10" dirty="0">
                <a:latin typeface="Arial MT"/>
                <a:cs typeface="Arial MT"/>
              </a:rPr>
              <a:t>Feature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Engineering</a:t>
            </a:r>
            <a:endParaRPr sz="1100">
              <a:latin typeface="Arial MT"/>
              <a:cs typeface="Arial MT"/>
            </a:endParaRPr>
          </a:p>
          <a:p>
            <a:pPr marL="311785" indent="-287020">
              <a:lnSpc>
                <a:spcPct val="100000"/>
              </a:lnSpc>
              <a:spcBef>
                <a:spcPts val="725"/>
              </a:spcBef>
              <a:buChar char="•"/>
              <a:tabLst>
                <a:tab pos="311785" algn="l"/>
              </a:tabLst>
            </a:pPr>
            <a:r>
              <a:rPr sz="1100" spc="-10" dirty="0">
                <a:latin typeface="Arial MT"/>
                <a:cs typeface="Arial MT"/>
              </a:rPr>
              <a:t>Algorithm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Tuning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Predictive</a:t>
            </a:r>
            <a:r>
              <a:rPr spc="-120" dirty="0"/>
              <a:t> </a:t>
            </a:r>
            <a:r>
              <a:rPr spc="-105" dirty="0"/>
              <a:t>Analysis</a:t>
            </a:r>
            <a:r>
              <a:rPr spc="-130" dirty="0"/>
              <a:t> </a:t>
            </a:r>
            <a:r>
              <a:rPr spc="-110" dirty="0"/>
              <a:t>(Classification)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82603" y="4298171"/>
            <a:ext cx="56972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FINDING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BEST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PERFORMING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CLASSIFICATION MODEL</a:t>
            </a:r>
            <a:endParaRPr sz="1800">
              <a:latin typeface="Arial"/>
              <a:cs typeface="Arial"/>
            </a:endParaRPr>
          </a:p>
          <a:p>
            <a:pPr marL="12700" marR="25082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model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accuracy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score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wins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best </a:t>
            </a:r>
            <a:r>
              <a:rPr sz="1800" dirty="0">
                <a:latin typeface="Arial MT"/>
                <a:cs typeface="Arial MT"/>
              </a:rPr>
              <a:t>performing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model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76518" y="1903393"/>
            <a:ext cx="2049780" cy="15240"/>
          </a:xfrm>
          <a:custGeom>
            <a:avLst/>
            <a:gdLst/>
            <a:ahLst/>
            <a:cxnLst/>
            <a:rect l="l" t="t" r="r" b="b"/>
            <a:pathLst>
              <a:path w="2049779" h="15239">
                <a:moveTo>
                  <a:pt x="2049780" y="0"/>
                </a:moveTo>
                <a:lnTo>
                  <a:pt x="0" y="0"/>
                </a:lnTo>
                <a:lnTo>
                  <a:pt x="0" y="15240"/>
                </a:lnTo>
                <a:lnTo>
                  <a:pt x="2049780" y="15240"/>
                </a:lnTo>
                <a:lnTo>
                  <a:pt x="2049780" y="0"/>
                </a:lnTo>
                <a:close/>
              </a:path>
            </a:pathLst>
          </a:custGeom>
          <a:solidFill>
            <a:srgbClr val="05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15</a:t>
            </a:fld>
            <a:endParaRPr spc="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69" y="470916"/>
            <a:ext cx="4381500" cy="5892165"/>
          </a:xfrm>
          <a:custGeom>
            <a:avLst/>
            <a:gdLst/>
            <a:ahLst/>
            <a:cxnLst/>
            <a:rect l="l" t="t" r="r" b="b"/>
            <a:pathLst>
              <a:path w="4381500" h="5892165">
                <a:moveTo>
                  <a:pt x="4158094" y="0"/>
                </a:moveTo>
                <a:lnTo>
                  <a:pt x="0" y="0"/>
                </a:lnTo>
                <a:lnTo>
                  <a:pt x="0" y="5891784"/>
                </a:lnTo>
                <a:lnTo>
                  <a:pt x="4159592" y="5891784"/>
                </a:lnTo>
                <a:lnTo>
                  <a:pt x="4166946" y="5844146"/>
                </a:lnTo>
                <a:lnTo>
                  <a:pt x="4178236" y="5767870"/>
                </a:lnTo>
                <a:lnTo>
                  <a:pt x="4204423" y="5569331"/>
                </a:lnTo>
                <a:lnTo>
                  <a:pt x="4219486" y="5450078"/>
                </a:lnTo>
                <a:lnTo>
                  <a:pt x="4235323" y="5315686"/>
                </a:lnTo>
                <a:lnTo>
                  <a:pt x="4252112" y="5169204"/>
                </a:lnTo>
                <a:lnTo>
                  <a:pt x="4268889" y="5009997"/>
                </a:lnTo>
                <a:lnTo>
                  <a:pt x="4285983" y="4840503"/>
                </a:lnTo>
                <a:lnTo>
                  <a:pt x="4301820" y="4657686"/>
                </a:lnTo>
                <a:lnTo>
                  <a:pt x="4317034" y="4466412"/>
                </a:lnTo>
                <a:lnTo>
                  <a:pt x="4330839" y="4264228"/>
                </a:lnTo>
                <a:lnTo>
                  <a:pt x="4344022" y="4053573"/>
                </a:lnTo>
                <a:lnTo>
                  <a:pt x="4356404" y="3833837"/>
                </a:lnTo>
                <a:lnTo>
                  <a:pt x="4360799" y="3721239"/>
                </a:lnTo>
                <a:lnTo>
                  <a:pt x="4365663" y="3606228"/>
                </a:lnTo>
                <a:lnTo>
                  <a:pt x="4370209" y="3489401"/>
                </a:lnTo>
                <a:lnTo>
                  <a:pt x="4373181" y="3371964"/>
                </a:lnTo>
                <a:lnTo>
                  <a:pt x="4378680" y="3131045"/>
                </a:lnTo>
                <a:lnTo>
                  <a:pt x="4380560" y="3007550"/>
                </a:lnTo>
                <a:lnTo>
                  <a:pt x="4380560" y="2882849"/>
                </a:lnTo>
                <a:lnTo>
                  <a:pt x="4381500" y="2756941"/>
                </a:lnTo>
                <a:lnTo>
                  <a:pt x="4380560" y="2629827"/>
                </a:lnTo>
                <a:lnTo>
                  <a:pt x="4376953" y="2371953"/>
                </a:lnTo>
                <a:lnTo>
                  <a:pt x="4369269" y="2109241"/>
                </a:lnTo>
                <a:lnTo>
                  <a:pt x="4364723" y="1977275"/>
                </a:lnTo>
                <a:lnTo>
                  <a:pt x="4358284" y="1844103"/>
                </a:lnTo>
                <a:lnTo>
                  <a:pt x="4350600" y="1709712"/>
                </a:lnTo>
                <a:lnTo>
                  <a:pt x="4343234" y="1574723"/>
                </a:lnTo>
                <a:lnTo>
                  <a:pt x="4333824" y="1439735"/>
                </a:lnTo>
                <a:lnTo>
                  <a:pt x="4311230" y="1167942"/>
                </a:lnTo>
                <a:lnTo>
                  <a:pt x="4298213" y="1030528"/>
                </a:lnTo>
                <a:lnTo>
                  <a:pt x="4283951" y="892517"/>
                </a:lnTo>
                <a:lnTo>
                  <a:pt x="4268889" y="756310"/>
                </a:lnTo>
                <a:lnTo>
                  <a:pt x="4251325" y="618299"/>
                </a:lnTo>
                <a:lnTo>
                  <a:pt x="4213834" y="342874"/>
                </a:lnTo>
                <a:lnTo>
                  <a:pt x="4192041" y="205460"/>
                </a:lnTo>
                <a:lnTo>
                  <a:pt x="4169765" y="68656"/>
                </a:lnTo>
                <a:lnTo>
                  <a:pt x="415809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1768" y="2992386"/>
            <a:ext cx="16179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solidFill>
                  <a:srgbClr val="FFFFFF"/>
                </a:solidFill>
                <a:latin typeface="Calibri Light"/>
                <a:cs typeface="Calibri Light"/>
              </a:rPr>
              <a:t>Results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5281" y="6424866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94553" y="471676"/>
            <a:ext cx="6513830" cy="1681480"/>
            <a:chOff x="5194553" y="471676"/>
            <a:chExt cx="6513830" cy="1681480"/>
          </a:xfrm>
        </p:grpSpPr>
        <p:sp>
          <p:nvSpPr>
            <p:cNvPr id="6" name="object 6"/>
            <p:cNvSpPr/>
            <p:nvPr/>
          </p:nvSpPr>
          <p:spPr>
            <a:xfrm>
              <a:off x="5194553" y="471676"/>
              <a:ext cx="6513830" cy="1681480"/>
            </a:xfrm>
            <a:custGeom>
              <a:avLst/>
              <a:gdLst/>
              <a:ahLst/>
              <a:cxnLst/>
              <a:rect l="l" t="t" r="r" b="b"/>
              <a:pathLst>
                <a:path w="6513830" h="1681480">
                  <a:moveTo>
                    <a:pt x="6345478" y="0"/>
                  </a:moveTo>
                  <a:lnTo>
                    <a:pt x="168097" y="0"/>
                  </a:lnTo>
                  <a:lnTo>
                    <a:pt x="123410" y="6004"/>
                  </a:lnTo>
                  <a:lnTo>
                    <a:pt x="83255" y="22950"/>
                  </a:lnTo>
                  <a:lnTo>
                    <a:pt x="49234" y="49234"/>
                  </a:lnTo>
                  <a:lnTo>
                    <a:pt x="22950" y="83255"/>
                  </a:lnTo>
                  <a:lnTo>
                    <a:pt x="6004" y="123410"/>
                  </a:lnTo>
                  <a:lnTo>
                    <a:pt x="0" y="168097"/>
                  </a:lnTo>
                  <a:lnTo>
                    <a:pt x="0" y="1512874"/>
                  </a:lnTo>
                  <a:lnTo>
                    <a:pt x="6004" y="1557561"/>
                  </a:lnTo>
                  <a:lnTo>
                    <a:pt x="22950" y="1597716"/>
                  </a:lnTo>
                  <a:lnTo>
                    <a:pt x="49234" y="1631737"/>
                  </a:lnTo>
                  <a:lnTo>
                    <a:pt x="83255" y="1658021"/>
                  </a:lnTo>
                  <a:lnTo>
                    <a:pt x="123410" y="1674967"/>
                  </a:lnTo>
                  <a:lnTo>
                    <a:pt x="168097" y="1680971"/>
                  </a:lnTo>
                  <a:lnTo>
                    <a:pt x="6345478" y="1680971"/>
                  </a:lnTo>
                  <a:lnTo>
                    <a:pt x="6390165" y="1674967"/>
                  </a:lnTo>
                  <a:lnTo>
                    <a:pt x="6430320" y="1658021"/>
                  </a:lnTo>
                  <a:lnTo>
                    <a:pt x="6464341" y="1631737"/>
                  </a:lnTo>
                  <a:lnTo>
                    <a:pt x="6490625" y="1597716"/>
                  </a:lnTo>
                  <a:lnTo>
                    <a:pt x="6507571" y="1557561"/>
                  </a:lnTo>
                  <a:lnTo>
                    <a:pt x="6513576" y="1512874"/>
                  </a:lnTo>
                  <a:lnTo>
                    <a:pt x="6513576" y="168097"/>
                  </a:lnTo>
                  <a:lnTo>
                    <a:pt x="6507571" y="123410"/>
                  </a:lnTo>
                  <a:lnTo>
                    <a:pt x="6490625" y="83255"/>
                  </a:lnTo>
                  <a:lnTo>
                    <a:pt x="6464341" y="49234"/>
                  </a:lnTo>
                  <a:lnTo>
                    <a:pt x="6430320" y="22950"/>
                  </a:lnTo>
                  <a:lnTo>
                    <a:pt x="6390165" y="6004"/>
                  </a:lnTo>
                  <a:lnTo>
                    <a:pt x="634547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45251" y="992619"/>
              <a:ext cx="645795" cy="648335"/>
            </a:xfrm>
            <a:custGeom>
              <a:avLst/>
              <a:gdLst/>
              <a:ahLst/>
              <a:cxnLst/>
              <a:rect l="l" t="t" r="r" b="b"/>
              <a:pathLst>
                <a:path w="645795" h="648335">
                  <a:moveTo>
                    <a:pt x="218401" y="200190"/>
                  </a:moveTo>
                  <a:lnTo>
                    <a:pt x="113944" y="200190"/>
                  </a:lnTo>
                  <a:lnTo>
                    <a:pt x="113944" y="533831"/>
                  </a:lnTo>
                  <a:lnTo>
                    <a:pt x="218401" y="533831"/>
                  </a:lnTo>
                  <a:lnTo>
                    <a:pt x="218401" y="200190"/>
                  </a:lnTo>
                  <a:close/>
                </a:path>
                <a:path w="645795" h="648335">
                  <a:moveTo>
                    <a:pt x="360857" y="0"/>
                  </a:moveTo>
                  <a:lnTo>
                    <a:pt x="256400" y="0"/>
                  </a:lnTo>
                  <a:lnTo>
                    <a:pt x="256400" y="533831"/>
                  </a:lnTo>
                  <a:lnTo>
                    <a:pt x="360857" y="533831"/>
                  </a:lnTo>
                  <a:lnTo>
                    <a:pt x="360857" y="0"/>
                  </a:lnTo>
                  <a:close/>
                </a:path>
                <a:path w="645795" h="648335">
                  <a:moveTo>
                    <a:pt x="503301" y="200190"/>
                  </a:moveTo>
                  <a:lnTo>
                    <a:pt x="398843" y="200190"/>
                  </a:lnTo>
                  <a:lnTo>
                    <a:pt x="398843" y="533831"/>
                  </a:lnTo>
                  <a:lnTo>
                    <a:pt x="503301" y="533831"/>
                  </a:lnTo>
                  <a:lnTo>
                    <a:pt x="503301" y="200190"/>
                  </a:lnTo>
                  <a:close/>
                </a:path>
                <a:path w="645795" h="648335">
                  <a:moveTo>
                    <a:pt x="645731" y="362242"/>
                  </a:moveTo>
                  <a:lnTo>
                    <a:pt x="541274" y="362242"/>
                  </a:lnTo>
                  <a:lnTo>
                    <a:pt x="541274" y="533819"/>
                  </a:lnTo>
                  <a:lnTo>
                    <a:pt x="645731" y="533819"/>
                  </a:lnTo>
                  <a:lnTo>
                    <a:pt x="645731" y="362242"/>
                  </a:lnTo>
                  <a:close/>
                </a:path>
                <a:path w="645795" h="648335">
                  <a:moveTo>
                    <a:pt x="645744" y="590956"/>
                  </a:moveTo>
                  <a:lnTo>
                    <a:pt x="56972" y="590956"/>
                  </a:lnTo>
                  <a:lnTo>
                    <a:pt x="56972" y="558"/>
                  </a:lnTo>
                  <a:lnTo>
                    <a:pt x="0" y="558"/>
                  </a:lnTo>
                  <a:lnTo>
                    <a:pt x="0" y="590956"/>
                  </a:lnTo>
                  <a:lnTo>
                    <a:pt x="0" y="648220"/>
                  </a:lnTo>
                  <a:lnTo>
                    <a:pt x="645744" y="648220"/>
                  </a:lnTo>
                  <a:lnTo>
                    <a:pt x="645744" y="59095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01237" y="1070974"/>
            <a:ext cx="4157979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rgbClr val="000000"/>
                </a:solidFill>
                <a:latin typeface="Calibri"/>
                <a:cs typeface="Calibri"/>
              </a:rPr>
              <a:t>Exploratory</a:t>
            </a:r>
            <a:r>
              <a:rPr sz="25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5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0000"/>
                </a:solidFill>
                <a:latin typeface="Calibri"/>
                <a:cs typeface="Calibri"/>
              </a:rPr>
              <a:t>analysis</a:t>
            </a:r>
            <a:r>
              <a:rPr sz="25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94553" y="2573272"/>
            <a:ext cx="6513830" cy="1681480"/>
            <a:chOff x="5194553" y="2573272"/>
            <a:chExt cx="6513830" cy="1681480"/>
          </a:xfrm>
        </p:grpSpPr>
        <p:sp>
          <p:nvSpPr>
            <p:cNvPr id="10" name="object 10"/>
            <p:cNvSpPr/>
            <p:nvPr/>
          </p:nvSpPr>
          <p:spPr>
            <a:xfrm>
              <a:off x="5194553" y="2573272"/>
              <a:ext cx="6513830" cy="1681480"/>
            </a:xfrm>
            <a:custGeom>
              <a:avLst/>
              <a:gdLst/>
              <a:ahLst/>
              <a:cxnLst/>
              <a:rect l="l" t="t" r="r" b="b"/>
              <a:pathLst>
                <a:path w="6513830" h="1681479">
                  <a:moveTo>
                    <a:pt x="6345478" y="0"/>
                  </a:moveTo>
                  <a:lnTo>
                    <a:pt x="168097" y="0"/>
                  </a:lnTo>
                  <a:lnTo>
                    <a:pt x="123410" y="6004"/>
                  </a:lnTo>
                  <a:lnTo>
                    <a:pt x="83255" y="22950"/>
                  </a:lnTo>
                  <a:lnTo>
                    <a:pt x="49234" y="49234"/>
                  </a:lnTo>
                  <a:lnTo>
                    <a:pt x="22950" y="83255"/>
                  </a:lnTo>
                  <a:lnTo>
                    <a:pt x="6004" y="123410"/>
                  </a:lnTo>
                  <a:lnTo>
                    <a:pt x="0" y="168097"/>
                  </a:lnTo>
                  <a:lnTo>
                    <a:pt x="0" y="1512874"/>
                  </a:lnTo>
                  <a:lnTo>
                    <a:pt x="6004" y="1557561"/>
                  </a:lnTo>
                  <a:lnTo>
                    <a:pt x="22950" y="1597716"/>
                  </a:lnTo>
                  <a:lnTo>
                    <a:pt x="49234" y="1631737"/>
                  </a:lnTo>
                  <a:lnTo>
                    <a:pt x="83255" y="1658021"/>
                  </a:lnTo>
                  <a:lnTo>
                    <a:pt x="123410" y="1674967"/>
                  </a:lnTo>
                  <a:lnTo>
                    <a:pt x="168097" y="1680971"/>
                  </a:lnTo>
                  <a:lnTo>
                    <a:pt x="6345478" y="1680971"/>
                  </a:lnTo>
                  <a:lnTo>
                    <a:pt x="6390165" y="1674967"/>
                  </a:lnTo>
                  <a:lnTo>
                    <a:pt x="6430320" y="1658021"/>
                  </a:lnTo>
                  <a:lnTo>
                    <a:pt x="6464341" y="1631737"/>
                  </a:lnTo>
                  <a:lnTo>
                    <a:pt x="6490625" y="1597716"/>
                  </a:lnTo>
                  <a:lnTo>
                    <a:pt x="6507571" y="1557561"/>
                  </a:lnTo>
                  <a:lnTo>
                    <a:pt x="6513576" y="1512874"/>
                  </a:lnTo>
                  <a:lnTo>
                    <a:pt x="6513576" y="168097"/>
                  </a:lnTo>
                  <a:lnTo>
                    <a:pt x="6507571" y="123410"/>
                  </a:lnTo>
                  <a:lnTo>
                    <a:pt x="6490625" y="83255"/>
                  </a:lnTo>
                  <a:lnTo>
                    <a:pt x="6464341" y="49234"/>
                  </a:lnTo>
                  <a:lnTo>
                    <a:pt x="6430320" y="22950"/>
                  </a:lnTo>
                  <a:lnTo>
                    <a:pt x="6390165" y="6004"/>
                  </a:lnTo>
                  <a:lnTo>
                    <a:pt x="634547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88276" y="3094212"/>
              <a:ext cx="760095" cy="648335"/>
            </a:xfrm>
            <a:custGeom>
              <a:avLst/>
              <a:gdLst/>
              <a:ahLst/>
              <a:cxnLst/>
              <a:rect l="l" t="t" r="r" b="b"/>
              <a:pathLst>
                <a:path w="760095" h="648335">
                  <a:moveTo>
                    <a:pt x="721718" y="533823"/>
                  </a:moveTo>
                  <a:lnTo>
                    <a:pt x="37985" y="533823"/>
                  </a:lnTo>
                  <a:lnTo>
                    <a:pt x="23236" y="530814"/>
                  </a:lnTo>
                  <a:lnTo>
                    <a:pt x="11158" y="522622"/>
                  </a:lnTo>
                  <a:lnTo>
                    <a:pt x="2997" y="510498"/>
                  </a:lnTo>
                  <a:lnTo>
                    <a:pt x="0" y="495693"/>
                  </a:lnTo>
                  <a:lnTo>
                    <a:pt x="0" y="38130"/>
                  </a:lnTo>
                  <a:lnTo>
                    <a:pt x="2997" y="23324"/>
                  </a:lnTo>
                  <a:lnTo>
                    <a:pt x="11158" y="11200"/>
                  </a:lnTo>
                  <a:lnTo>
                    <a:pt x="23236" y="3008"/>
                  </a:lnTo>
                  <a:lnTo>
                    <a:pt x="37985" y="0"/>
                  </a:lnTo>
                  <a:lnTo>
                    <a:pt x="721718" y="0"/>
                  </a:lnTo>
                  <a:lnTo>
                    <a:pt x="736467" y="3008"/>
                  </a:lnTo>
                  <a:lnTo>
                    <a:pt x="748545" y="11200"/>
                  </a:lnTo>
                  <a:lnTo>
                    <a:pt x="756706" y="23324"/>
                  </a:lnTo>
                  <a:lnTo>
                    <a:pt x="759703" y="38130"/>
                  </a:lnTo>
                  <a:lnTo>
                    <a:pt x="759703" y="57195"/>
                  </a:lnTo>
                  <a:lnTo>
                    <a:pt x="56977" y="57195"/>
                  </a:lnTo>
                  <a:lnTo>
                    <a:pt x="56977" y="476627"/>
                  </a:lnTo>
                  <a:lnTo>
                    <a:pt x="759703" y="476627"/>
                  </a:lnTo>
                  <a:lnTo>
                    <a:pt x="759703" y="495693"/>
                  </a:lnTo>
                  <a:lnTo>
                    <a:pt x="756706" y="510498"/>
                  </a:lnTo>
                  <a:lnTo>
                    <a:pt x="748545" y="522622"/>
                  </a:lnTo>
                  <a:lnTo>
                    <a:pt x="736467" y="530814"/>
                  </a:lnTo>
                  <a:lnTo>
                    <a:pt x="721718" y="533823"/>
                  </a:lnTo>
                  <a:close/>
                </a:path>
                <a:path w="760095" h="648335">
                  <a:moveTo>
                    <a:pt x="759703" y="476627"/>
                  </a:moveTo>
                  <a:lnTo>
                    <a:pt x="702725" y="476627"/>
                  </a:lnTo>
                  <a:lnTo>
                    <a:pt x="702725" y="57195"/>
                  </a:lnTo>
                  <a:lnTo>
                    <a:pt x="759703" y="57195"/>
                  </a:lnTo>
                  <a:lnTo>
                    <a:pt x="759703" y="476627"/>
                  </a:lnTo>
                  <a:close/>
                </a:path>
                <a:path w="760095" h="648335">
                  <a:moveTo>
                    <a:pt x="455822" y="591018"/>
                  </a:moveTo>
                  <a:lnTo>
                    <a:pt x="303881" y="591018"/>
                  </a:lnTo>
                  <a:lnTo>
                    <a:pt x="303881" y="533823"/>
                  </a:lnTo>
                  <a:lnTo>
                    <a:pt x="455822" y="533823"/>
                  </a:lnTo>
                  <a:lnTo>
                    <a:pt x="455822" y="591018"/>
                  </a:lnTo>
                  <a:close/>
                </a:path>
                <a:path w="760095" h="648335">
                  <a:moveTo>
                    <a:pt x="550785" y="648214"/>
                  </a:moveTo>
                  <a:lnTo>
                    <a:pt x="208918" y="648214"/>
                  </a:lnTo>
                  <a:lnTo>
                    <a:pt x="208918" y="591018"/>
                  </a:lnTo>
                  <a:lnTo>
                    <a:pt x="550785" y="591018"/>
                  </a:lnTo>
                  <a:lnTo>
                    <a:pt x="550785" y="64821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301237" y="2997965"/>
            <a:ext cx="3727450" cy="7556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2750"/>
              </a:lnSpc>
              <a:spcBef>
                <a:spcPts val="400"/>
              </a:spcBef>
            </a:pPr>
            <a:r>
              <a:rPr sz="2500" spc="-10" dirty="0">
                <a:latin typeface="Calibri"/>
                <a:cs typeface="Calibri"/>
              </a:rPr>
              <a:t>Interactive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analytics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demo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in </a:t>
            </a:r>
            <a:r>
              <a:rPr sz="2500" spc="-10" dirty="0">
                <a:latin typeface="Calibri"/>
                <a:cs typeface="Calibri"/>
              </a:rPr>
              <a:t>screenshots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94553" y="4674870"/>
            <a:ext cx="6513830" cy="1681480"/>
            <a:chOff x="5194553" y="4674870"/>
            <a:chExt cx="6513830" cy="1681480"/>
          </a:xfrm>
        </p:grpSpPr>
        <p:sp>
          <p:nvSpPr>
            <p:cNvPr id="14" name="object 14"/>
            <p:cNvSpPr/>
            <p:nvPr/>
          </p:nvSpPr>
          <p:spPr>
            <a:xfrm>
              <a:off x="5194553" y="4674870"/>
              <a:ext cx="6513830" cy="1681480"/>
            </a:xfrm>
            <a:custGeom>
              <a:avLst/>
              <a:gdLst/>
              <a:ahLst/>
              <a:cxnLst/>
              <a:rect l="l" t="t" r="r" b="b"/>
              <a:pathLst>
                <a:path w="6513830" h="1681479">
                  <a:moveTo>
                    <a:pt x="6345478" y="0"/>
                  </a:moveTo>
                  <a:lnTo>
                    <a:pt x="168097" y="0"/>
                  </a:lnTo>
                  <a:lnTo>
                    <a:pt x="123410" y="6004"/>
                  </a:lnTo>
                  <a:lnTo>
                    <a:pt x="83255" y="22950"/>
                  </a:lnTo>
                  <a:lnTo>
                    <a:pt x="49234" y="49234"/>
                  </a:lnTo>
                  <a:lnTo>
                    <a:pt x="22950" y="83255"/>
                  </a:lnTo>
                  <a:lnTo>
                    <a:pt x="6004" y="123410"/>
                  </a:lnTo>
                  <a:lnTo>
                    <a:pt x="0" y="168097"/>
                  </a:lnTo>
                  <a:lnTo>
                    <a:pt x="0" y="1512874"/>
                  </a:lnTo>
                  <a:lnTo>
                    <a:pt x="6004" y="1557561"/>
                  </a:lnTo>
                  <a:lnTo>
                    <a:pt x="22950" y="1597716"/>
                  </a:lnTo>
                  <a:lnTo>
                    <a:pt x="49234" y="1631737"/>
                  </a:lnTo>
                  <a:lnTo>
                    <a:pt x="83255" y="1658021"/>
                  </a:lnTo>
                  <a:lnTo>
                    <a:pt x="123410" y="1674967"/>
                  </a:lnTo>
                  <a:lnTo>
                    <a:pt x="168097" y="1680971"/>
                  </a:lnTo>
                  <a:lnTo>
                    <a:pt x="6345478" y="1680971"/>
                  </a:lnTo>
                  <a:lnTo>
                    <a:pt x="6390165" y="1674967"/>
                  </a:lnTo>
                  <a:lnTo>
                    <a:pt x="6430320" y="1658021"/>
                  </a:lnTo>
                  <a:lnTo>
                    <a:pt x="6464341" y="1631737"/>
                  </a:lnTo>
                  <a:lnTo>
                    <a:pt x="6490625" y="1597716"/>
                  </a:lnTo>
                  <a:lnTo>
                    <a:pt x="6507571" y="1557561"/>
                  </a:lnTo>
                  <a:lnTo>
                    <a:pt x="6513576" y="1512874"/>
                  </a:lnTo>
                  <a:lnTo>
                    <a:pt x="6513576" y="168097"/>
                  </a:lnTo>
                  <a:lnTo>
                    <a:pt x="6507571" y="123410"/>
                  </a:lnTo>
                  <a:lnTo>
                    <a:pt x="6490625" y="83255"/>
                  </a:lnTo>
                  <a:lnTo>
                    <a:pt x="6464341" y="49234"/>
                  </a:lnTo>
                  <a:lnTo>
                    <a:pt x="6430320" y="22950"/>
                  </a:lnTo>
                  <a:lnTo>
                    <a:pt x="6390165" y="6004"/>
                  </a:lnTo>
                  <a:lnTo>
                    <a:pt x="634547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45251" y="5195989"/>
              <a:ext cx="645795" cy="647700"/>
            </a:xfrm>
            <a:custGeom>
              <a:avLst/>
              <a:gdLst/>
              <a:ahLst/>
              <a:cxnLst/>
              <a:rect l="l" t="t" r="r" b="b"/>
              <a:pathLst>
                <a:path w="645795" h="647700">
                  <a:moveTo>
                    <a:pt x="645731" y="161620"/>
                  </a:moveTo>
                  <a:lnTo>
                    <a:pt x="493801" y="161620"/>
                  </a:lnTo>
                  <a:lnTo>
                    <a:pt x="549833" y="217830"/>
                  </a:lnTo>
                  <a:lnTo>
                    <a:pt x="474802" y="293077"/>
                  </a:lnTo>
                  <a:lnTo>
                    <a:pt x="417830" y="235915"/>
                  </a:lnTo>
                  <a:lnTo>
                    <a:pt x="322872" y="331165"/>
                  </a:lnTo>
                  <a:lnTo>
                    <a:pt x="265887" y="274015"/>
                  </a:lnTo>
                  <a:lnTo>
                    <a:pt x="94005" y="446417"/>
                  </a:lnTo>
                  <a:lnTo>
                    <a:pt x="133896" y="486422"/>
                  </a:lnTo>
                  <a:lnTo>
                    <a:pt x="265887" y="354037"/>
                  </a:lnTo>
                  <a:lnTo>
                    <a:pt x="322872" y="411175"/>
                  </a:lnTo>
                  <a:lnTo>
                    <a:pt x="417830" y="315925"/>
                  </a:lnTo>
                  <a:lnTo>
                    <a:pt x="474802" y="373075"/>
                  </a:lnTo>
                  <a:lnTo>
                    <a:pt x="589711" y="257822"/>
                  </a:lnTo>
                  <a:lnTo>
                    <a:pt x="645731" y="314020"/>
                  </a:lnTo>
                  <a:lnTo>
                    <a:pt x="645731" y="161620"/>
                  </a:lnTo>
                  <a:close/>
                </a:path>
                <a:path w="645795" h="647700">
                  <a:moveTo>
                    <a:pt x="645744" y="590156"/>
                  </a:moveTo>
                  <a:lnTo>
                    <a:pt x="56972" y="590156"/>
                  </a:lnTo>
                  <a:lnTo>
                    <a:pt x="56972" y="0"/>
                  </a:lnTo>
                  <a:lnTo>
                    <a:pt x="0" y="0"/>
                  </a:lnTo>
                  <a:lnTo>
                    <a:pt x="0" y="590156"/>
                  </a:lnTo>
                  <a:lnTo>
                    <a:pt x="0" y="647395"/>
                  </a:lnTo>
                  <a:lnTo>
                    <a:pt x="645744" y="647395"/>
                  </a:lnTo>
                  <a:lnTo>
                    <a:pt x="645744" y="59015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301237" y="5273823"/>
            <a:ext cx="331533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Predictive</a:t>
            </a:r>
            <a:r>
              <a:rPr sz="2500" spc="-10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analysis</a:t>
            </a:r>
            <a:r>
              <a:rPr sz="2500" spc="-114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results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813" y="2529839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418" y="0"/>
                </a:moveTo>
                <a:lnTo>
                  <a:pt x="0" y="0"/>
                </a:lnTo>
                <a:lnTo>
                  <a:pt x="0" y="369570"/>
                </a:lnTo>
                <a:lnTo>
                  <a:pt x="1058418" y="369570"/>
                </a:lnTo>
                <a:lnTo>
                  <a:pt x="1058418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4828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43" y="6079580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3167" y="5504763"/>
            <a:ext cx="74174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10160" indent="-227329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-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-1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1C1C1C"/>
                </a:solidFill>
                <a:latin typeface="Arial MT"/>
                <a:cs typeface="Arial MT"/>
              </a:rPr>
              <a:t>more</a:t>
            </a:r>
            <a:r>
              <a:rPr sz="2400" spc="-1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1C1C1C"/>
                </a:solidFill>
                <a:latin typeface="Arial MT"/>
                <a:cs typeface="Arial MT"/>
              </a:rPr>
              <a:t>flights</a:t>
            </a:r>
            <a:r>
              <a:rPr sz="2400" spc="-1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at</a:t>
            </a:r>
            <a:r>
              <a:rPr sz="24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2400" spc="-1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75" dirty="0">
                <a:solidFill>
                  <a:srgbClr val="1C1C1C"/>
                </a:solidFill>
                <a:latin typeface="Arial MT"/>
                <a:cs typeface="Arial MT"/>
              </a:rPr>
              <a:t>launch</a:t>
            </a:r>
            <a:r>
              <a:rPr sz="2400" spc="-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65" dirty="0">
                <a:solidFill>
                  <a:srgbClr val="1C1C1C"/>
                </a:solidFill>
                <a:latin typeface="Arial MT"/>
                <a:cs typeface="Arial MT"/>
              </a:rPr>
              <a:t>site</a:t>
            </a:r>
            <a:r>
              <a:rPr sz="2400" spc="-1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1C1C1C"/>
                </a:solidFill>
                <a:latin typeface="Arial MT"/>
                <a:cs typeface="Arial MT"/>
              </a:rPr>
              <a:t>greater</a:t>
            </a:r>
            <a:r>
              <a:rPr sz="24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-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1C1C1C"/>
                </a:solidFill>
                <a:latin typeface="Arial MT"/>
                <a:cs typeface="Arial MT"/>
              </a:rPr>
              <a:t>success 	</a:t>
            </a:r>
            <a:r>
              <a:rPr sz="2400" spc="-25" dirty="0">
                <a:solidFill>
                  <a:srgbClr val="1C1C1C"/>
                </a:solidFill>
                <a:latin typeface="Arial MT"/>
                <a:cs typeface="Arial MT"/>
              </a:rPr>
              <a:t>rate</a:t>
            </a:r>
            <a:r>
              <a:rPr sz="2400" spc="-1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at</a:t>
            </a:r>
            <a:r>
              <a:rPr sz="24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2400" spc="-1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1C1C1C"/>
                </a:solidFill>
                <a:latin typeface="Arial MT"/>
                <a:cs typeface="Arial MT"/>
              </a:rPr>
              <a:t>launch</a:t>
            </a:r>
            <a:r>
              <a:rPr sz="2400" spc="-8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1C1C1C"/>
                </a:solidFill>
                <a:latin typeface="Arial MT"/>
                <a:cs typeface="Arial MT"/>
              </a:rPr>
              <a:t>site.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6871"/>
            <a:ext cx="60248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05" dirty="0"/>
              <a:t> </a:t>
            </a:r>
            <a:r>
              <a:rPr spc="-85" dirty="0"/>
              <a:t>Number</a:t>
            </a:r>
            <a:r>
              <a:rPr spc="-110" dirty="0"/>
              <a:t> </a:t>
            </a:r>
            <a:r>
              <a:rPr spc="-95" dirty="0"/>
              <a:t>vs. </a:t>
            </a:r>
            <a:r>
              <a:rPr spc="-135" dirty="0"/>
              <a:t>Launch</a:t>
            </a:r>
            <a:r>
              <a:rPr spc="-95" dirty="0"/>
              <a:t> </a:t>
            </a:r>
            <a:r>
              <a:rPr spc="-60" dirty="0"/>
              <a:t>Site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094" y="1377696"/>
            <a:ext cx="10687811" cy="41026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47339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Payload</a:t>
            </a:r>
            <a:r>
              <a:rPr spc="-120" dirty="0"/>
              <a:t> </a:t>
            </a:r>
            <a:r>
              <a:rPr spc="-95" dirty="0"/>
              <a:t>vs.</a:t>
            </a:r>
            <a:r>
              <a:rPr spc="-114" dirty="0"/>
              <a:t> </a:t>
            </a:r>
            <a:r>
              <a:rPr spc="-135" dirty="0"/>
              <a:t>Launch</a:t>
            </a:r>
            <a:r>
              <a:rPr spc="-110" dirty="0"/>
              <a:t> </a:t>
            </a:r>
            <a:r>
              <a:rPr spc="-75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87" y="1385316"/>
            <a:ext cx="11298172" cy="22250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87549" y="4519290"/>
            <a:ext cx="8339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Payload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Vs.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scatter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point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chart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you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VAFB-</a:t>
            </a:r>
            <a:r>
              <a:rPr sz="1800" dirty="0">
                <a:latin typeface="Calibri"/>
                <a:cs typeface="Calibri"/>
              </a:rPr>
              <a:t>SLC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rockets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heavy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mass(greater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10000).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19</a:t>
            </a:fld>
            <a:endParaRPr spc="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765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FFFFFF"/>
                </a:solidFill>
                <a:latin typeface="Calibri Light"/>
                <a:cs typeface="Calibri Light"/>
              </a:rPr>
              <a:t>Outline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77369" y="6533324"/>
            <a:ext cx="9652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0" dirty="0">
                <a:solidFill>
                  <a:srgbClr val="7E7E7E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5544" y="3255264"/>
            <a:ext cx="969644" cy="969644"/>
            <a:chOff x="955544" y="3255264"/>
            <a:chExt cx="969644" cy="969644"/>
          </a:xfrm>
        </p:grpSpPr>
        <p:sp>
          <p:nvSpPr>
            <p:cNvPr id="6" name="object 6"/>
            <p:cNvSpPr/>
            <p:nvPr/>
          </p:nvSpPr>
          <p:spPr>
            <a:xfrm>
              <a:off x="955544" y="3255264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4" h="969645">
                  <a:moveTo>
                    <a:pt x="969263" y="0"/>
                  </a:moveTo>
                  <a:lnTo>
                    <a:pt x="288137" y="0"/>
                  </a:lnTo>
                  <a:lnTo>
                    <a:pt x="241400" y="3771"/>
                  </a:lnTo>
                  <a:lnTo>
                    <a:pt x="197064" y="14689"/>
                  </a:lnTo>
                  <a:lnTo>
                    <a:pt x="155723" y="32161"/>
                  </a:lnTo>
                  <a:lnTo>
                    <a:pt x="117968" y="55594"/>
                  </a:lnTo>
                  <a:lnTo>
                    <a:pt x="84394" y="84394"/>
                  </a:lnTo>
                  <a:lnTo>
                    <a:pt x="55594" y="117968"/>
                  </a:lnTo>
                  <a:lnTo>
                    <a:pt x="32161" y="155723"/>
                  </a:lnTo>
                  <a:lnTo>
                    <a:pt x="14689" y="197064"/>
                  </a:lnTo>
                  <a:lnTo>
                    <a:pt x="3771" y="241400"/>
                  </a:lnTo>
                  <a:lnTo>
                    <a:pt x="0" y="288137"/>
                  </a:lnTo>
                  <a:lnTo>
                    <a:pt x="0" y="969263"/>
                  </a:lnTo>
                  <a:lnTo>
                    <a:pt x="681139" y="969263"/>
                  </a:lnTo>
                  <a:lnTo>
                    <a:pt x="727875" y="965492"/>
                  </a:lnTo>
                  <a:lnTo>
                    <a:pt x="772210" y="954574"/>
                  </a:lnTo>
                  <a:lnTo>
                    <a:pt x="813550" y="937102"/>
                  </a:lnTo>
                  <a:lnTo>
                    <a:pt x="851303" y="913669"/>
                  </a:lnTo>
                  <a:lnTo>
                    <a:pt x="884875" y="884869"/>
                  </a:lnTo>
                  <a:lnTo>
                    <a:pt x="913673" y="851295"/>
                  </a:lnTo>
                  <a:lnTo>
                    <a:pt x="937104" y="813540"/>
                  </a:lnTo>
                  <a:lnTo>
                    <a:pt x="954575" y="772199"/>
                  </a:lnTo>
                  <a:lnTo>
                    <a:pt x="965493" y="727863"/>
                  </a:lnTo>
                  <a:lnTo>
                    <a:pt x="969263" y="681126"/>
                  </a:lnTo>
                  <a:lnTo>
                    <a:pt x="96926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42057" y="3542017"/>
              <a:ext cx="400050" cy="372745"/>
            </a:xfrm>
            <a:custGeom>
              <a:avLst/>
              <a:gdLst/>
              <a:ahLst/>
              <a:cxnLst/>
              <a:rect l="l" t="t" r="r" b="b"/>
              <a:pathLst>
                <a:path w="400050" h="372745">
                  <a:moveTo>
                    <a:pt x="138633" y="253689"/>
                  </a:moveTo>
                  <a:lnTo>
                    <a:pt x="118541" y="233538"/>
                  </a:lnTo>
                  <a:lnTo>
                    <a:pt x="185737" y="166141"/>
                  </a:lnTo>
                  <a:lnTo>
                    <a:pt x="240431" y="220999"/>
                  </a:lnTo>
                  <a:lnTo>
                    <a:pt x="171449" y="220999"/>
                  </a:lnTo>
                  <a:lnTo>
                    <a:pt x="138633" y="253689"/>
                  </a:lnTo>
                  <a:close/>
                </a:path>
                <a:path w="400050" h="372745">
                  <a:moveTo>
                    <a:pt x="200025" y="372586"/>
                  </a:moveTo>
                  <a:lnTo>
                    <a:pt x="171449" y="372586"/>
                  </a:lnTo>
                  <a:lnTo>
                    <a:pt x="171449" y="220999"/>
                  </a:lnTo>
                  <a:lnTo>
                    <a:pt x="200025" y="220999"/>
                  </a:lnTo>
                  <a:lnTo>
                    <a:pt x="200025" y="372586"/>
                  </a:lnTo>
                  <a:close/>
                </a:path>
                <a:path w="400050" h="372745">
                  <a:moveTo>
                    <a:pt x="232841" y="253689"/>
                  </a:moveTo>
                  <a:lnTo>
                    <a:pt x="200025" y="220999"/>
                  </a:lnTo>
                  <a:lnTo>
                    <a:pt x="240431" y="220999"/>
                  </a:lnTo>
                  <a:lnTo>
                    <a:pt x="252932" y="233538"/>
                  </a:lnTo>
                  <a:lnTo>
                    <a:pt x="232841" y="253689"/>
                  </a:lnTo>
                  <a:close/>
                </a:path>
                <a:path w="400050" h="372745">
                  <a:moveTo>
                    <a:pt x="400049" y="114642"/>
                  </a:moveTo>
                  <a:lnTo>
                    <a:pt x="285749" y="114642"/>
                  </a:lnTo>
                  <a:lnTo>
                    <a:pt x="285749" y="0"/>
                  </a:lnTo>
                  <a:lnTo>
                    <a:pt x="400049" y="0"/>
                  </a:lnTo>
                  <a:lnTo>
                    <a:pt x="400049" y="114642"/>
                  </a:lnTo>
                  <a:close/>
                </a:path>
                <a:path w="400050" h="372745">
                  <a:moveTo>
                    <a:pt x="257175" y="114642"/>
                  </a:moveTo>
                  <a:lnTo>
                    <a:pt x="142874" y="114642"/>
                  </a:lnTo>
                  <a:lnTo>
                    <a:pt x="142874" y="0"/>
                  </a:lnTo>
                  <a:lnTo>
                    <a:pt x="257175" y="0"/>
                  </a:lnTo>
                  <a:lnTo>
                    <a:pt x="257175" y="28660"/>
                  </a:lnTo>
                  <a:lnTo>
                    <a:pt x="171449" y="28660"/>
                  </a:lnTo>
                  <a:lnTo>
                    <a:pt x="171449" y="85981"/>
                  </a:lnTo>
                  <a:lnTo>
                    <a:pt x="257175" y="85981"/>
                  </a:lnTo>
                  <a:lnTo>
                    <a:pt x="257175" y="114642"/>
                  </a:lnTo>
                  <a:close/>
                </a:path>
                <a:path w="400050" h="372745">
                  <a:moveTo>
                    <a:pt x="257175" y="85981"/>
                  </a:moveTo>
                  <a:lnTo>
                    <a:pt x="228599" y="85981"/>
                  </a:lnTo>
                  <a:lnTo>
                    <a:pt x="228599" y="28660"/>
                  </a:lnTo>
                  <a:lnTo>
                    <a:pt x="257175" y="28660"/>
                  </a:lnTo>
                  <a:lnTo>
                    <a:pt x="257175" y="85981"/>
                  </a:lnTo>
                  <a:close/>
                </a:path>
                <a:path w="400050" h="372745">
                  <a:moveTo>
                    <a:pt x="114300" y="114642"/>
                  </a:moveTo>
                  <a:lnTo>
                    <a:pt x="0" y="114642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1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88886" y="4472946"/>
            <a:ext cx="1101725" cy="58102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9050" marR="5080" indent="-6985">
              <a:lnSpc>
                <a:spcPts val="2090"/>
              </a:lnSpc>
              <a:spcBef>
                <a:spcPts val="330"/>
              </a:spcBef>
            </a:pPr>
            <a:r>
              <a:rPr sz="1900" spc="-10" dirty="0">
                <a:latin typeface="Calibri"/>
                <a:cs typeface="Calibri"/>
              </a:rPr>
              <a:t>EXECUTIVE SUMMARY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22444" y="3255264"/>
            <a:ext cx="969644" cy="969644"/>
            <a:chOff x="2822444" y="3255264"/>
            <a:chExt cx="969644" cy="969644"/>
          </a:xfrm>
        </p:grpSpPr>
        <p:sp>
          <p:nvSpPr>
            <p:cNvPr id="10" name="object 10"/>
            <p:cNvSpPr/>
            <p:nvPr/>
          </p:nvSpPr>
          <p:spPr>
            <a:xfrm>
              <a:off x="2822444" y="3255264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5" h="969645">
                  <a:moveTo>
                    <a:pt x="969263" y="0"/>
                  </a:moveTo>
                  <a:lnTo>
                    <a:pt x="288137" y="0"/>
                  </a:lnTo>
                  <a:lnTo>
                    <a:pt x="241400" y="3771"/>
                  </a:lnTo>
                  <a:lnTo>
                    <a:pt x="197064" y="14689"/>
                  </a:lnTo>
                  <a:lnTo>
                    <a:pt x="155723" y="32161"/>
                  </a:lnTo>
                  <a:lnTo>
                    <a:pt x="117968" y="55594"/>
                  </a:lnTo>
                  <a:lnTo>
                    <a:pt x="84394" y="84394"/>
                  </a:lnTo>
                  <a:lnTo>
                    <a:pt x="55594" y="117968"/>
                  </a:lnTo>
                  <a:lnTo>
                    <a:pt x="32161" y="155723"/>
                  </a:lnTo>
                  <a:lnTo>
                    <a:pt x="14689" y="197064"/>
                  </a:lnTo>
                  <a:lnTo>
                    <a:pt x="3771" y="241400"/>
                  </a:lnTo>
                  <a:lnTo>
                    <a:pt x="0" y="288137"/>
                  </a:lnTo>
                  <a:lnTo>
                    <a:pt x="0" y="969263"/>
                  </a:lnTo>
                  <a:lnTo>
                    <a:pt x="681139" y="969263"/>
                  </a:lnTo>
                  <a:lnTo>
                    <a:pt x="727875" y="965492"/>
                  </a:lnTo>
                  <a:lnTo>
                    <a:pt x="772210" y="954574"/>
                  </a:lnTo>
                  <a:lnTo>
                    <a:pt x="813550" y="937102"/>
                  </a:lnTo>
                  <a:lnTo>
                    <a:pt x="851303" y="913669"/>
                  </a:lnTo>
                  <a:lnTo>
                    <a:pt x="884875" y="884869"/>
                  </a:lnTo>
                  <a:lnTo>
                    <a:pt x="913673" y="851295"/>
                  </a:lnTo>
                  <a:lnTo>
                    <a:pt x="937104" y="813540"/>
                  </a:lnTo>
                  <a:lnTo>
                    <a:pt x="954575" y="772199"/>
                  </a:lnTo>
                  <a:lnTo>
                    <a:pt x="965493" y="727863"/>
                  </a:lnTo>
                  <a:lnTo>
                    <a:pt x="969263" y="681126"/>
                  </a:lnTo>
                  <a:lnTo>
                    <a:pt x="96926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80380" y="3513357"/>
              <a:ext cx="457834" cy="401320"/>
            </a:xfrm>
            <a:custGeom>
              <a:avLst/>
              <a:gdLst/>
              <a:ahLst/>
              <a:cxnLst/>
              <a:rect l="l" t="t" r="r" b="b"/>
              <a:pathLst>
                <a:path w="457835" h="401320">
                  <a:moveTo>
                    <a:pt x="242887" y="372586"/>
                  </a:moveTo>
                  <a:lnTo>
                    <a:pt x="0" y="372586"/>
                  </a:lnTo>
                  <a:lnTo>
                    <a:pt x="0" y="171962"/>
                  </a:lnTo>
                  <a:lnTo>
                    <a:pt x="93091" y="171962"/>
                  </a:lnTo>
                  <a:lnTo>
                    <a:pt x="100235" y="171626"/>
                  </a:lnTo>
                  <a:lnTo>
                    <a:pt x="138158" y="155757"/>
                  </a:lnTo>
                  <a:lnTo>
                    <a:pt x="286122" y="8135"/>
                  </a:lnTo>
                  <a:lnTo>
                    <a:pt x="289841" y="5224"/>
                  </a:lnTo>
                  <a:lnTo>
                    <a:pt x="297284" y="1044"/>
                  </a:lnTo>
                  <a:lnTo>
                    <a:pt x="301823" y="0"/>
                  </a:lnTo>
                  <a:lnTo>
                    <a:pt x="312092" y="0"/>
                  </a:lnTo>
                  <a:lnTo>
                    <a:pt x="341783" y="26122"/>
                  </a:lnTo>
                  <a:lnTo>
                    <a:pt x="342313" y="28660"/>
                  </a:lnTo>
                  <a:lnTo>
                    <a:pt x="306287" y="28660"/>
                  </a:lnTo>
                  <a:lnTo>
                    <a:pt x="305544" y="28958"/>
                  </a:lnTo>
                  <a:lnTo>
                    <a:pt x="159097" y="176067"/>
                  </a:lnTo>
                  <a:lnTo>
                    <a:pt x="122183" y="196341"/>
                  </a:lnTo>
                  <a:lnTo>
                    <a:pt x="93091" y="200623"/>
                  </a:lnTo>
                  <a:lnTo>
                    <a:pt x="28574" y="200623"/>
                  </a:lnTo>
                  <a:lnTo>
                    <a:pt x="28574" y="343925"/>
                  </a:lnTo>
                  <a:lnTo>
                    <a:pt x="100012" y="343925"/>
                  </a:lnTo>
                  <a:lnTo>
                    <a:pt x="119727" y="344891"/>
                  </a:lnTo>
                  <a:lnTo>
                    <a:pt x="139135" y="347788"/>
                  </a:lnTo>
                  <a:lnTo>
                    <a:pt x="158236" y="352616"/>
                  </a:lnTo>
                  <a:lnTo>
                    <a:pt x="193201" y="365154"/>
                  </a:lnTo>
                  <a:lnTo>
                    <a:pt x="209568" y="369283"/>
                  </a:lnTo>
                  <a:lnTo>
                    <a:pt x="225662" y="371690"/>
                  </a:lnTo>
                  <a:lnTo>
                    <a:pt x="224712" y="371690"/>
                  </a:lnTo>
                  <a:lnTo>
                    <a:pt x="242887" y="372586"/>
                  </a:lnTo>
                  <a:close/>
                </a:path>
                <a:path w="457835" h="401320">
                  <a:moveTo>
                    <a:pt x="357186" y="401246"/>
                  </a:moveTo>
                  <a:lnTo>
                    <a:pt x="242887" y="401246"/>
                  </a:lnTo>
                  <a:lnTo>
                    <a:pt x="221447" y="400200"/>
                  </a:lnTo>
                  <a:lnTo>
                    <a:pt x="222551" y="400200"/>
                  </a:lnTo>
                  <a:lnTo>
                    <a:pt x="203652" y="397384"/>
                  </a:lnTo>
                  <a:lnTo>
                    <a:pt x="184579" y="392556"/>
                  </a:lnTo>
                  <a:lnTo>
                    <a:pt x="165868" y="385796"/>
                  </a:lnTo>
                  <a:lnTo>
                    <a:pt x="157832" y="382746"/>
                  </a:lnTo>
                  <a:lnTo>
                    <a:pt x="149795" y="380087"/>
                  </a:lnTo>
                  <a:lnTo>
                    <a:pt x="108732" y="372795"/>
                  </a:lnTo>
                  <a:lnTo>
                    <a:pt x="100012" y="372586"/>
                  </a:lnTo>
                  <a:lnTo>
                    <a:pt x="360162" y="372586"/>
                  </a:lnTo>
                  <a:lnTo>
                    <a:pt x="376687" y="344891"/>
                  </a:lnTo>
                  <a:lnTo>
                    <a:pt x="379214" y="337506"/>
                  </a:lnTo>
                  <a:lnTo>
                    <a:pt x="394050" y="293756"/>
                  </a:lnTo>
                  <a:lnTo>
                    <a:pt x="396589" y="286101"/>
                  </a:lnTo>
                  <a:lnTo>
                    <a:pt x="399184" y="278418"/>
                  </a:lnTo>
                  <a:lnTo>
                    <a:pt x="404458" y="263038"/>
                  </a:lnTo>
                  <a:lnTo>
                    <a:pt x="406970" y="255480"/>
                  </a:lnTo>
                  <a:lnTo>
                    <a:pt x="409370" y="248035"/>
                  </a:lnTo>
                  <a:lnTo>
                    <a:pt x="413876" y="233594"/>
                  </a:lnTo>
                  <a:lnTo>
                    <a:pt x="416066" y="226820"/>
                  </a:lnTo>
                  <a:lnTo>
                    <a:pt x="418229" y="220383"/>
                  </a:lnTo>
                  <a:lnTo>
                    <a:pt x="420364" y="214281"/>
                  </a:lnTo>
                  <a:lnTo>
                    <a:pt x="423192" y="206370"/>
                  </a:lnTo>
                  <a:lnTo>
                    <a:pt x="425140" y="200147"/>
                  </a:lnTo>
                  <a:lnTo>
                    <a:pt x="425202" y="199951"/>
                  </a:lnTo>
                  <a:lnTo>
                    <a:pt x="427491" y="190472"/>
                  </a:lnTo>
                  <a:lnTo>
                    <a:pt x="428270" y="187412"/>
                  </a:lnTo>
                  <a:lnTo>
                    <a:pt x="428327" y="187188"/>
                  </a:lnTo>
                  <a:lnTo>
                    <a:pt x="428624" y="186293"/>
                  </a:lnTo>
                  <a:lnTo>
                    <a:pt x="428624" y="182412"/>
                  </a:lnTo>
                  <a:lnTo>
                    <a:pt x="427211" y="179053"/>
                  </a:lnTo>
                  <a:lnTo>
                    <a:pt x="421554" y="173380"/>
                  </a:lnTo>
                  <a:lnTo>
                    <a:pt x="418205" y="171962"/>
                  </a:lnTo>
                  <a:lnTo>
                    <a:pt x="285749" y="171962"/>
                  </a:lnTo>
                  <a:lnTo>
                    <a:pt x="285832" y="159983"/>
                  </a:lnTo>
                  <a:lnTo>
                    <a:pt x="291256" y="117104"/>
                  </a:lnTo>
                  <a:lnTo>
                    <a:pt x="301599" y="90459"/>
                  </a:lnTo>
                  <a:lnTo>
                    <a:pt x="304530" y="83938"/>
                  </a:lnTo>
                  <a:lnTo>
                    <a:pt x="314031" y="43130"/>
                  </a:lnTo>
                  <a:lnTo>
                    <a:pt x="314324" y="35825"/>
                  </a:lnTo>
                  <a:lnTo>
                    <a:pt x="314324" y="33735"/>
                  </a:lnTo>
                  <a:lnTo>
                    <a:pt x="313654" y="32019"/>
                  </a:lnTo>
                  <a:lnTo>
                    <a:pt x="310975" y="29332"/>
                  </a:lnTo>
                  <a:lnTo>
                    <a:pt x="309263" y="28660"/>
                  </a:lnTo>
                  <a:lnTo>
                    <a:pt x="342313" y="28660"/>
                  </a:lnTo>
                  <a:lnTo>
                    <a:pt x="342749" y="30750"/>
                  </a:lnTo>
                  <a:lnTo>
                    <a:pt x="342837" y="33735"/>
                  </a:lnTo>
                  <a:lnTo>
                    <a:pt x="342899" y="35825"/>
                  </a:lnTo>
                  <a:lnTo>
                    <a:pt x="336634" y="78480"/>
                  </a:lnTo>
                  <a:lnTo>
                    <a:pt x="324073" y="109417"/>
                  </a:lnTo>
                  <a:lnTo>
                    <a:pt x="321541" y="115910"/>
                  </a:lnTo>
                  <a:lnTo>
                    <a:pt x="317376" y="129046"/>
                  </a:lnTo>
                  <a:lnTo>
                    <a:pt x="315960" y="135987"/>
                  </a:lnTo>
                  <a:lnTo>
                    <a:pt x="315217" y="143302"/>
                  </a:lnTo>
                  <a:lnTo>
                    <a:pt x="420141" y="143302"/>
                  </a:lnTo>
                  <a:lnTo>
                    <a:pt x="425648" y="144421"/>
                  </a:lnTo>
                  <a:lnTo>
                    <a:pt x="456232" y="174724"/>
                  </a:lnTo>
                  <a:lnTo>
                    <a:pt x="457334" y="180247"/>
                  </a:lnTo>
                  <a:lnTo>
                    <a:pt x="457296" y="182412"/>
                  </a:lnTo>
                  <a:lnTo>
                    <a:pt x="457199" y="191069"/>
                  </a:lnTo>
                  <a:lnTo>
                    <a:pt x="456455" y="195622"/>
                  </a:lnTo>
                  <a:lnTo>
                    <a:pt x="454966" y="199951"/>
                  </a:lnTo>
                  <a:lnTo>
                    <a:pt x="397585" y="372586"/>
                  </a:lnTo>
                  <a:lnTo>
                    <a:pt x="396430" y="375944"/>
                  </a:lnTo>
                  <a:lnTo>
                    <a:pt x="396327" y="376242"/>
                  </a:lnTo>
                  <a:lnTo>
                    <a:pt x="394303" y="380087"/>
                  </a:lnTo>
                  <a:lnTo>
                    <a:pt x="361948" y="400948"/>
                  </a:lnTo>
                  <a:lnTo>
                    <a:pt x="357186" y="4012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18290" y="4472946"/>
            <a:ext cx="157734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INTRODUCTION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90106" y="3255264"/>
            <a:ext cx="969644" cy="969644"/>
            <a:chOff x="4690106" y="3255264"/>
            <a:chExt cx="969644" cy="969644"/>
          </a:xfrm>
        </p:grpSpPr>
        <p:sp>
          <p:nvSpPr>
            <p:cNvPr id="14" name="object 14"/>
            <p:cNvSpPr/>
            <p:nvPr/>
          </p:nvSpPr>
          <p:spPr>
            <a:xfrm>
              <a:off x="4690106" y="3255264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5" h="969645">
                  <a:moveTo>
                    <a:pt x="969263" y="0"/>
                  </a:moveTo>
                  <a:lnTo>
                    <a:pt x="288137" y="0"/>
                  </a:lnTo>
                  <a:lnTo>
                    <a:pt x="241400" y="3771"/>
                  </a:lnTo>
                  <a:lnTo>
                    <a:pt x="197064" y="14689"/>
                  </a:lnTo>
                  <a:lnTo>
                    <a:pt x="155723" y="32161"/>
                  </a:lnTo>
                  <a:lnTo>
                    <a:pt x="117968" y="55594"/>
                  </a:lnTo>
                  <a:lnTo>
                    <a:pt x="84394" y="84394"/>
                  </a:lnTo>
                  <a:lnTo>
                    <a:pt x="55594" y="117968"/>
                  </a:lnTo>
                  <a:lnTo>
                    <a:pt x="32161" y="155723"/>
                  </a:lnTo>
                  <a:lnTo>
                    <a:pt x="14689" y="197064"/>
                  </a:lnTo>
                  <a:lnTo>
                    <a:pt x="3771" y="241400"/>
                  </a:lnTo>
                  <a:lnTo>
                    <a:pt x="0" y="288137"/>
                  </a:lnTo>
                  <a:lnTo>
                    <a:pt x="0" y="969263"/>
                  </a:lnTo>
                  <a:lnTo>
                    <a:pt x="681139" y="969263"/>
                  </a:lnTo>
                  <a:lnTo>
                    <a:pt x="727875" y="965492"/>
                  </a:lnTo>
                  <a:lnTo>
                    <a:pt x="772210" y="954574"/>
                  </a:lnTo>
                  <a:lnTo>
                    <a:pt x="813550" y="937102"/>
                  </a:lnTo>
                  <a:lnTo>
                    <a:pt x="851303" y="913669"/>
                  </a:lnTo>
                  <a:lnTo>
                    <a:pt x="884875" y="884869"/>
                  </a:lnTo>
                  <a:lnTo>
                    <a:pt x="913673" y="851295"/>
                  </a:lnTo>
                  <a:lnTo>
                    <a:pt x="937104" y="813540"/>
                  </a:lnTo>
                  <a:lnTo>
                    <a:pt x="954575" y="772199"/>
                  </a:lnTo>
                  <a:lnTo>
                    <a:pt x="965493" y="727863"/>
                  </a:lnTo>
                  <a:lnTo>
                    <a:pt x="969263" y="681126"/>
                  </a:lnTo>
                  <a:lnTo>
                    <a:pt x="96926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05047" y="3513354"/>
              <a:ext cx="400050" cy="459105"/>
            </a:xfrm>
            <a:custGeom>
              <a:avLst/>
              <a:gdLst/>
              <a:ahLst/>
              <a:cxnLst/>
              <a:rect l="l" t="t" r="r" b="b"/>
              <a:pathLst>
                <a:path w="400050" h="459104">
                  <a:moveTo>
                    <a:pt x="120162" y="401246"/>
                  </a:moveTo>
                  <a:lnTo>
                    <a:pt x="0" y="401246"/>
                  </a:lnTo>
                  <a:lnTo>
                    <a:pt x="0" y="0"/>
                  </a:lnTo>
                  <a:lnTo>
                    <a:pt x="342429" y="0"/>
                  </a:lnTo>
                  <a:lnTo>
                    <a:pt x="342429" y="28660"/>
                  </a:lnTo>
                  <a:lnTo>
                    <a:pt x="28535" y="28660"/>
                  </a:lnTo>
                  <a:lnTo>
                    <a:pt x="28535" y="372586"/>
                  </a:lnTo>
                  <a:lnTo>
                    <a:pt x="127296" y="372586"/>
                  </a:lnTo>
                  <a:lnTo>
                    <a:pt x="120162" y="401246"/>
                  </a:lnTo>
                  <a:close/>
                </a:path>
                <a:path w="400050" h="459104">
                  <a:moveTo>
                    <a:pt x="313893" y="176217"/>
                  </a:moveTo>
                  <a:lnTo>
                    <a:pt x="313893" y="28660"/>
                  </a:lnTo>
                  <a:lnTo>
                    <a:pt x="342429" y="28660"/>
                  </a:lnTo>
                  <a:lnTo>
                    <a:pt x="342429" y="166365"/>
                  </a:lnTo>
                  <a:lnTo>
                    <a:pt x="335044" y="167820"/>
                  </a:lnTo>
                  <a:lnTo>
                    <a:pt x="327827" y="169947"/>
                  </a:lnTo>
                  <a:lnTo>
                    <a:pt x="320776" y="172746"/>
                  </a:lnTo>
                  <a:lnTo>
                    <a:pt x="313893" y="176217"/>
                  </a:lnTo>
                  <a:close/>
                </a:path>
                <a:path w="400050" h="459104">
                  <a:moveTo>
                    <a:pt x="85607" y="114641"/>
                  </a:moveTo>
                  <a:lnTo>
                    <a:pt x="57071" y="114641"/>
                  </a:lnTo>
                  <a:lnTo>
                    <a:pt x="57071" y="85981"/>
                  </a:lnTo>
                  <a:lnTo>
                    <a:pt x="85607" y="85981"/>
                  </a:lnTo>
                  <a:lnTo>
                    <a:pt x="85607" y="114641"/>
                  </a:lnTo>
                  <a:close/>
                </a:path>
                <a:path w="400050" h="459104">
                  <a:moveTo>
                    <a:pt x="285357" y="114641"/>
                  </a:moveTo>
                  <a:lnTo>
                    <a:pt x="114143" y="114641"/>
                  </a:lnTo>
                  <a:lnTo>
                    <a:pt x="114143" y="85981"/>
                  </a:lnTo>
                  <a:lnTo>
                    <a:pt x="285357" y="85981"/>
                  </a:lnTo>
                  <a:lnTo>
                    <a:pt x="285357" y="114641"/>
                  </a:lnTo>
                  <a:close/>
                </a:path>
                <a:path w="400050" h="459104">
                  <a:moveTo>
                    <a:pt x="85607" y="200623"/>
                  </a:moveTo>
                  <a:lnTo>
                    <a:pt x="57071" y="200623"/>
                  </a:lnTo>
                  <a:lnTo>
                    <a:pt x="57071" y="171962"/>
                  </a:lnTo>
                  <a:lnTo>
                    <a:pt x="85607" y="171962"/>
                  </a:lnTo>
                  <a:lnTo>
                    <a:pt x="85607" y="200623"/>
                  </a:lnTo>
                  <a:close/>
                </a:path>
                <a:path w="400050" h="459104">
                  <a:moveTo>
                    <a:pt x="285357" y="200623"/>
                  </a:moveTo>
                  <a:lnTo>
                    <a:pt x="114143" y="200623"/>
                  </a:lnTo>
                  <a:lnTo>
                    <a:pt x="114143" y="171962"/>
                  </a:lnTo>
                  <a:lnTo>
                    <a:pt x="285357" y="171962"/>
                  </a:lnTo>
                  <a:lnTo>
                    <a:pt x="285357" y="200623"/>
                  </a:lnTo>
                  <a:close/>
                </a:path>
                <a:path w="400050" h="459104">
                  <a:moveTo>
                    <a:pt x="142678" y="458567"/>
                  </a:moveTo>
                  <a:lnTo>
                    <a:pt x="163634" y="374153"/>
                  </a:lnTo>
                  <a:lnTo>
                    <a:pt x="327642" y="209206"/>
                  </a:lnTo>
                  <a:lnTo>
                    <a:pt x="354913" y="200623"/>
                  </a:lnTo>
                  <a:lnTo>
                    <a:pt x="361155" y="200623"/>
                  </a:lnTo>
                  <a:lnTo>
                    <a:pt x="393853" y="222118"/>
                  </a:lnTo>
                  <a:lnTo>
                    <a:pt x="396627" y="229283"/>
                  </a:lnTo>
                  <a:lnTo>
                    <a:pt x="352833" y="229283"/>
                  </a:lnTo>
                  <a:lnTo>
                    <a:pt x="350827" y="229581"/>
                  </a:lnTo>
                  <a:lnTo>
                    <a:pt x="346961" y="230777"/>
                  </a:lnTo>
                  <a:lnTo>
                    <a:pt x="345253" y="231896"/>
                  </a:lnTo>
                  <a:lnTo>
                    <a:pt x="343766" y="233538"/>
                  </a:lnTo>
                  <a:lnTo>
                    <a:pt x="189495" y="388931"/>
                  </a:lnTo>
                  <a:lnTo>
                    <a:pt x="181915" y="419159"/>
                  </a:lnTo>
                  <a:lnTo>
                    <a:pt x="244956" y="419159"/>
                  </a:lnTo>
                  <a:lnTo>
                    <a:pt x="226725" y="437519"/>
                  </a:lnTo>
                  <a:lnTo>
                    <a:pt x="142678" y="458567"/>
                  </a:lnTo>
                  <a:close/>
                </a:path>
                <a:path w="400050" h="459104">
                  <a:moveTo>
                    <a:pt x="244956" y="419159"/>
                  </a:moveTo>
                  <a:lnTo>
                    <a:pt x="181915" y="419159"/>
                  </a:lnTo>
                  <a:lnTo>
                    <a:pt x="212011" y="411546"/>
                  </a:lnTo>
                  <a:lnTo>
                    <a:pt x="369404" y="253242"/>
                  </a:lnTo>
                  <a:lnTo>
                    <a:pt x="370965" y="249435"/>
                  </a:lnTo>
                  <a:lnTo>
                    <a:pt x="370965" y="240329"/>
                  </a:lnTo>
                  <a:lnTo>
                    <a:pt x="369478" y="236598"/>
                  </a:lnTo>
                  <a:lnTo>
                    <a:pt x="363534" y="230924"/>
                  </a:lnTo>
                  <a:lnTo>
                    <a:pt x="359669" y="229433"/>
                  </a:lnTo>
                  <a:lnTo>
                    <a:pt x="354913" y="229283"/>
                  </a:lnTo>
                  <a:lnTo>
                    <a:pt x="396627" y="229283"/>
                  </a:lnTo>
                  <a:lnTo>
                    <a:pt x="398013" y="232866"/>
                  </a:lnTo>
                  <a:lnTo>
                    <a:pt x="399204" y="238687"/>
                  </a:lnTo>
                  <a:lnTo>
                    <a:pt x="399500" y="244957"/>
                  </a:lnTo>
                  <a:lnTo>
                    <a:pt x="399500" y="250779"/>
                  </a:lnTo>
                  <a:lnTo>
                    <a:pt x="398400" y="256376"/>
                  </a:lnTo>
                  <a:lnTo>
                    <a:pt x="393927" y="267498"/>
                  </a:lnTo>
                  <a:lnTo>
                    <a:pt x="390732" y="272348"/>
                  </a:lnTo>
                  <a:lnTo>
                    <a:pt x="244956" y="419159"/>
                  </a:lnTo>
                  <a:close/>
                </a:path>
                <a:path w="400050" h="459104">
                  <a:moveTo>
                    <a:pt x="85607" y="286604"/>
                  </a:moveTo>
                  <a:lnTo>
                    <a:pt x="57071" y="286604"/>
                  </a:lnTo>
                  <a:lnTo>
                    <a:pt x="57071" y="257944"/>
                  </a:lnTo>
                  <a:lnTo>
                    <a:pt x="85607" y="257944"/>
                  </a:lnTo>
                  <a:lnTo>
                    <a:pt x="85607" y="286604"/>
                  </a:lnTo>
                  <a:close/>
                </a:path>
                <a:path w="400050" h="459104">
                  <a:moveTo>
                    <a:pt x="200196" y="286604"/>
                  </a:moveTo>
                  <a:lnTo>
                    <a:pt x="114143" y="286604"/>
                  </a:lnTo>
                  <a:lnTo>
                    <a:pt x="114143" y="257944"/>
                  </a:lnTo>
                  <a:lnTo>
                    <a:pt x="228732" y="257944"/>
                  </a:lnTo>
                  <a:lnTo>
                    <a:pt x="200196" y="2866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369469" y="4472946"/>
            <a:ext cx="160909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METHODOLOGY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557005" y="3255264"/>
            <a:ext cx="969644" cy="969644"/>
            <a:chOff x="6557005" y="3255264"/>
            <a:chExt cx="969644" cy="969644"/>
          </a:xfrm>
        </p:grpSpPr>
        <p:sp>
          <p:nvSpPr>
            <p:cNvPr id="18" name="object 18"/>
            <p:cNvSpPr/>
            <p:nvPr/>
          </p:nvSpPr>
          <p:spPr>
            <a:xfrm>
              <a:off x="6557005" y="3255264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5" h="969645">
                  <a:moveTo>
                    <a:pt x="969263" y="0"/>
                  </a:moveTo>
                  <a:lnTo>
                    <a:pt x="288137" y="0"/>
                  </a:lnTo>
                  <a:lnTo>
                    <a:pt x="241400" y="3771"/>
                  </a:lnTo>
                  <a:lnTo>
                    <a:pt x="197064" y="14689"/>
                  </a:lnTo>
                  <a:lnTo>
                    <a:pt x="155723" y="32161"/>
                  </a:lnTo>
                  <a:lnTo>
                    <a:pt x="117968" y="55594"/>
                  </a:lnTo>
                  <a:lnTo>
                    <a:pt x="84394" y="84394"/>
                  </a:lnTo>
                  <a:lnTo>
                    <a:pt x="55594" y="117968"/>
                  </a:lnTo>
                  <a:lnTo>
                    <a:pt x="32161" y="155723"/>
                  </a:lnTo>
                  <a:lnTo>
                    <a:pt x="14689" y="197064"/>
                  </a:lnTo>
                  <a:lnTo>
                    <a:pt x="3771" y="241400"/>
                  </a:lnTo>
                  <a:lnTo>
                    <a:pt x="0" y="288137"/>
                  </a:lnTo>
                  <a:lnTo>
                    <a:pt x="0" y="969263"/>
                  </a:lnTo>
                  <a:lnTo>
                    <a:pt x="681139" y="969263"/>
                  </a:lnTo>
                  <a:lnTo>
                    <a:pt x="727875" y="965492"/>
                  </a:lnTo>
                  <a:lnTo>
                    <a:pt x="772210" y="954574"/>
                  </a:lnTo>
                  <a:lnTo>
                    <a:pt x="813550" y="937102"/>
                  </a:lnTo>
                  <a:lnTo>
                    <a:pt x="851303" y="913669"/>
                  </a:lnTo>
                  <a:lnTo>
                    <a:pt x="884875" y="884869"/>
                  </a:lnTo>
                  <a:lnTo>
                    <a:pt x="913673" y="851295"/>
                  </a:lnTo>
                  <a:lnTo>
                    <a:pt x="937104" y="813540"/>
                  </a:lnTo>
                  <a:lnTo>
                    <a:pt x="954575" y="772199"/>
                  </a:lnTo>
                  <a:lnTo>
                    <a:pt x="965493" y="727863"/>
                  </a:lnTo>
                  <a:lnTo>
                    <a:pt x="969263" y="681126"/>
                  </a:lnTo>
                  <a:lnTo>
                    <a:pt x="96926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54951" y="3513354"/>
              <a:ext cx="371475" cy="459105"/>
            </a:xfrm>
            <a:custGeom>
              <a:avLst/>
              <a:gdLst/>
              <a:ahLst/>
              <a:cxnLst/>
              <a:rect l="l" t="t" r="r" b="b"/>
              <a:pathLst>
                <a:path w="371475" h="459104">
                  <a:moveTo>
                    <a:pt x="371474" y="458567"/>
                  </a:moveTo>
                  <a:lnTo>
                    <a:pt x="0" y="458567"/>
                  </a:lnTo>
                  <a:lnTo>
                    <a:pt x="0" y="0"/>
                  </a:lnTo>
                  <a:lnTo>
                    <a:pt x="248914" y="0"/>
                  </a:lnTo>
                  <a:lnTo>
                    <a:pt x="277489" y="28660"/>
                  </a:lnTo>
                  <a:lnTo>
                    <a:pt x="28574" y="28660"/>
                  </a:lnTo>
                  <a:lnTo>
                    <a:pt x="28574" y="429906"/>
                  </a:lnTo>
                  <a:lnTo>
                    <a:pt x="371474" y="429906"/>
                  </a:lnTo>
                  <a:lnTo>
                    <a:pt x="371474" y="458567"/>
                  </a:lnTo>
                  <a:close/>
                </a:path>
                <a:path w="371475" h="459104">
                  <a:moveTo>
                    <a:pt x="371474" y="429906"/>
                  </a:moveTo>
                  <a:lnTo>
                    <a:pt x="342899" y="429906"/>
                  </a:lnTo>
                  <a:lnTo>
                    <a:pt x="342899" y="143302"/>
                  </a:lnTo>
                  <a:lnTo>
                    <a:pt x="228599" y="143302"/>
                  </a:lnTo>
                  <a:lnTo>
                    <a:pt x="228599" y="28660"/>
                  </a:lnTo>
                  <a:lnTo>
                    <a:pt x="277489" y="28660"/>
                  </a:lnTo>
                  <a:lnTo>
                    <a:pt x="297804" y="49036"/>
                  </a:lnTo>
                  <a:lnTo>
                    <a:pt x="257174" y="49036"/>
                  </a:lnTo>
                  <a:lnTo>
                    <a:pt x="257174" y="114641"/>
                  </a:lnTo>
                  <a:lnTo>
                    <a:pt x="363214" y="114641"/>
                  </a:lnTo>
                  <a:lnTo>
                    <a:pt x="371474" y="122926"/>
                  </a:lnTo>
                  <a:lnTo>
                    <a:pt x="371474" y="429906"/>
                  </a:lnTo>
                  <a:close/>
                </a:path>
                <a:path w="371475" h="459104">
                  <a:moveTo>
                    <a:pt x="363214" y="114641"/>
                  </a:moveTo>
                  <a:lnTo>
                    <a:pt x="322584" y="114641"/>
                  </a:lnTo>
                  <a:lnTo>
                    <a:pt x="257174" y="49036"/>
                  </a:lnTo>
                  <a:lnTo>
                    <a:pt x="297804" y="49036"/>
                  </a:lnTo>
                  <a:lnTo>
                    <a:pt x="363214" y="114641"/>
                  </a:lnTo>
                  <a:close/>
                </a:path>
                <a:path w="371475" h="459104">
                  <a:moveTo>
                    <a:pt x="142874" y="171962"/>
                  </a:moveTo>
                  <a:lnTo>
                    <a:pt x="57149" y="171962"/>
                  </a:lnTo>
                  <a:lnTo>
                    <a:pt x="57149" y="85981"/>
                  </a:lnTo>
                  <a:lnTo>
                    <a:pt x="142874" y="85981"/>
                  </a:lnTo>
                  <a:lnTo>
                    <a:pt x="142874" y="114641"/>
                  </a:lnTo>
                  <a:lnTo>
                    <a:pt x="85724" y="114641"/>
                  </a:lnTo>
                  <a:lnTo>
                    <a:pt x="85724" y="143302"/>
                  </a:lnTo>
                  <a:lnTo>
                    <a:pt x="142874" y="143302"/>
                  </a:lnTo>
                  <a:lnTo>
                    <a:pt x="142874" y="171962"/>
                  </a:lnTo>
                  <a:close/>
                </a:path>
                <a:path w="371475" h="459104">
                  <a:moveTo>
                    <a:pt x="142874" y="143302"/>
                  </a:moveTo>
                  <a:lnTo>
                    <a:pt x="114299" y="143302"/>
                  </a:lnTo>
                  <a:lnTo>
                    <a:pt x="114299" y="114641"/>
                  </a:lnTo>
                  <a:lnTo>
                    <a:pt x="142874" y="114641"/>
                  </a:lnTo>
                  <a:lnTo>
                    <a:pt x="142874" y="143302"/>
                  </a:lnTo>
                  <a:close/>
                </a:path>
                <a:path w="371475" h="459104">
                  <a:moveTo>
                    <a:pt x="142874" y="286604"/>
                  </a:moveTo>
                  <a:lnTo>
                    <a:pt x="57149" y="286604"/>
                  </a:lnTo>
                  <a:lnTo>
                    <a:pt x="57149" y="200623"/>
                  </a:lnTo>
                  <a:lnTo>
                    <a:pt x="142874" y="200623"/>
                  </a:lnTo>
                  <a:lnTo>
                    <a:pt x="142874" y="229283"/>
                  </a:lnTo>
                  <a:lnTo>
                    <a:pt x="85724" y="229283"/>
                  </a:lnTo>
                  <a:lnTo>
                    <a:pt x="85724" y="257944"/>
                  </a:lnTo>
                  <a:lnTo>
                    <a:pt x="142874" y="257944"/>
                  </a:lnTo>
                  <a:lnTo>
                    <a:pt x="142874" y="286604"/>
                  </a:lnTo>
                  <a:close/>
                </a:path>
                <a:path w="371475" h="459104">
                  <a:moveTo>
                    <a:pt x="142874" y="257944"/>
                  </a:moveTo>
                  <a:lnTo>
                    <a:pt x="114299" y="257944"/>
                  </a:lnTo>
                  <a:lnTo>
                    <a:pt x="114299" y="229283"/>
                  </a:lnTo>
                  <a:lnTo>
                    <a:pt x="142874" y="229283"/>
                  </a:lnTo>
                  <a:lnTo>
                    <a:pt x="142874" y="257944"/>
                  </a:lnTo>
                  <a:close/>
                </a:path>
                <a:path w="371475" h="459104">
                  <a:moveTo>
                    <a:pt x="314324" y="257944"/>
                  </a:moveTo>
                  <a:lnTo>
                    <a:pt x="171449" y="257944"/>
                  </a:lnTo>
                  <a:lnTo>
                    <a:pt x="171449" y="229283"/>
                  </a:lnTo>
                  <a:lnTo>
                    <a:pt x="314324" y="229283"/>
                  </a:lnTo>
                  <a:lnTo>
                    <a:pt x="314324" y="257944"/>
                  </a:lnTo>
                  <a:close/>
                </a:path>
                <a:path w="371475" h="459104">
                  <a:moveTo>
                    <a:pt x="142874" y="401246"/>
                  </a:moveTo>
                  <a:lnTo>
                    <a:pt x="57149" y="401246"/>
                  </a:lnTo>
                  <a:lnTo>
                    <a:pt x="57149" y="315264"/>
                  </a:lnTo>
                  <a:lnTo>
                    <a:pt x="142874" y="315264"/>
                  </a:lnTo>
                  <a:lnTo>
                    <a:pt x="142874" y="343925"/>
                  </a:lnTo>
                  <a:lnTo>
                    <a:pt x="85724" y="343925"/>
                  </a:lnTo>
                  <a:lnTo>
                    <a:pt x="85724" y="372586"/>
                  </a:lnTo>
                  <a:lnTo>
                    <a:pt x="142874" y="372586"/>
                  </a:lnTo>
                  <a:lnTo>
                    <a:pt x="142874" y="401246"/>
                  </a:lnTo>
                  <a:close/>
                </a:path>
                <a:path w="371475" h="459104">
                  <a:moveTo>
                    <a:pt x="142874" y="372586"/>
                  </a:moveTo>
                  <a:lnTo>
                    <a:pt x="114299" y="372586"/>
                  </a:lnTo>
                  <a:lnTo>
                    <a:pt x="114299" y="343925"/>
                  </a:lnTo>
                  <a:lnTo>
                    <a:pt x="142874" y="343925"/>
                  </a:lnTo>
                  <a:lnTo>
                    <a:pt x="142874" y="372586"/>
                  </a:lnTo>
                  <a:close/>
                </a:path>
                <a:path w="371475" h="459104">
                  <a:moveTo>
                    <a:pt x="314324" y="372586"/>
                  </a:moveTo>
                  <a:lnTo>
                    <a:pt x="171449" y="372586"/>
                  </a:lnTo>
                  <a:lnTo>
                    <a:pt x="171449" y="343925"/>
                  </a:lnTo>
                  <a:lnTo>
                    <a:pt x="314324" y="343925"/>
                  </a:lnTo>
                  <a:lnTo>
                    <a:pt x="314324" y="372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616856" y="4472946"/>
            <a:ext cx="848994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Calibri"/>
                <a:cs typeface="Calibri"/>
              </a:rPr>
              <a:t>RESULTS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423905" y="3255264"/>
            <a:ext cx="969644" cy="969644"/>
            <a:chOff x="8423905" y="3255264"/>
            <a:chExt cx="969644" cy="969644"/>
          </a:xfrm>
        </p:grpSpPr>
        <p:sp>
          <p:nvSpPr>
            <p:cNvPr id="22" name="object 22"/>
            <p:cNvSpPr/>
            <p:nvPr/>
          </p:nvSpPr>
          <p:spPr>
            <a:xfrm>
              <a:off x="8423905" y="3255264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5" h="969645">
                  <a:moveTo>
                    <a:pt x="969263" y="0"/>
                  </a:moveTo>
                  <a:lnTo>
                    <a:pt x="288137" y="0"/>
                  </a:lnTo>
                  <a:lnTo>
                    <a:pt x="241400" y="3771"/>
                  </a:lnTo>
                  <a:lnTo>
                    <a:pt x="197064" y="14689"/>
                  </a:lnTo>
                  <a:lnTo>
                    <a:pt x="155723" y="32161"/>
                  </a:lnTo>
                  <a:lnTo>
                    <a:pt x="117968" y="55594"/>
                  </a:lnTo>
                  <a:lnTo>
                    <a:pt x="84394" y="84394"/>
                  </a:lnTo>
                  <a:lnTo>
                    <a:pt x="55594" y="117968"/>
                  </a:lnTo>
                  <a:lnTo>
                    <a:pt x="32161" y="155723"/>
                  </a:lnTo>
                  <a:lnTo>
                    <a:pt x="14689" y="197064"/>
                  </a:lnTo>
                  <a:lnTo>
                    <a:pt x="3771" y="241400"/>
                  </a:lnTo>
                  <a:lnTo>
                    <a:pt x="0" y="288137"/>
                  </a:lnTo>
                  <a:lnTo>
                    <a:pt x="0" y="969263"/>
                  </a:lnTo>
                  <a:lnTo>
                    <a:pt x="681139" y="969263"/>
                  </a:lnTo>
                  <a:lnTo>
                    <a:pt x="727875" y="965492"/>
                  </a:lnTo>
                  <a:lnTo>
                    <a:pt x="772210" y="954574"/>
                  </a:lnTo>
                  <a:lnTo>
                    <a:pt x="813550" y="937102"/>
                  </a:lnTo>
                  <a:lnTo>
                    <a:pt x="851303" y="913669"/>
                  </a:lnTo>
                  <a:lnTo>
                    <a:pt x="884875" y="884869"/>
                  </a:lnTo>
                  <a:lnTo>
                    <a:pt x="913673" y="851295"/>
                  </a:lnTo>
                  <a:lnTo>
                    <a:pt x="937104" y="813540"/>
                  </a:lnTo>
                  <a:lnTo>
                    <a:pt x="954575" y="772199"/>
                  </a:lnTo>
                  <a:lnTo>
                    <a:pt x="965493" y="727863"/>
                  </a:lnTo>
                  <a:lnTo>
                    <a:pt x="969263" y="681126"/>
                  </a:lnTo>
                  <a:lnTo>
                    <a:pt x="96926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81846" y="3570675"/>
              <a:ext cx="457200" cy="344170"/>
            </a:xfrm>
            <a:custGeom>
              <a:avLst/>
              <a:gdLst/>
              <a:ahLst/>
              <a:cxnLst/>
              <a:rect l="l" t="t" r="r" b="b"/>
              <a:pathLst>
                <a:path w="457200" h="344170">
                  <a:moveTo>
                    <a:pt x="201619" y="257944"/>
                  </a:moveTo>
                  <a:lnTo>
                    <a:pt x="169663" y="257944"/>
                  </a:lnTo>
                  <a:lnTo>
                    <a:pt x="269899" y="57320"/>
                  </a:lnTo>
                  <a:lnTo>
                    <a:pt x="314324" y="57320"/>
                  </a:lnTo>
                  <a:lnTo>
                    <a:pt x="314324" y="0"/>
                  </a:lnTo>
                  <a:lnTo>
                    <a:pt x="457199" y="0"/>
                  </a:lnTo>
                  <a:lnTo>
                    <a:pt x="457199" y="28660"/>
                  </a:lnTo>
                  <a:lnTo>
                    <a:pt x="342899" y="28660"/>
                  </a:lnTo>
                  <a:lnTo>
                    <a:pt x="342899" y="85981"/>
                  </a:lnTo>
                  <a:lnTo>
                    <a:pt x="287535" y="85981"/>
                  </a:lnTo>
                  <a:lnTo>
                    <a:pt x="201619" y="257944"/>
                  </a:lnTo>
                  <a:close/>
                </a:path>
                <a:path w="457200" h="344170">
                  <a:moveTo>
                    <a:pt x="457199" y="114641"/>
                  </a:moveTo>
                  <a:lnTo>
                    <a:pt x="428624" y="114641"/>
                  </a:lnTo>
                  <a:lnTo>
                    <a:pt x="428624" y="28660"/>
                  </a:lnTo>
                  <a:lnTo>
                    <a:pt x="457199" y="28660"/>
                  </a:lnTo>
                  <a:lnTo>
                    <a:pt x="457199" y="114641"/>
                  </a:lnTo>
                  <a:close/>
                </a:path>
                <a:path w="457200" h="344170">
                  <a:moveTo>
                    <a:pt x="457199" y="143302"/>
                  </a:moveTo>
                  <a:lnTo>
                    <a:pt x="314324" y="143302"/>
                  </a:lnTo>
                  <a:lnTo>
                    <a:pt x="314324" y="85981"/>
                  </a:lnTo>
                  <a:lnTo>
                    <a:pt x="342899" y="85981"/>
                  </a:lnTo>
                  <a:lnTo>
                    <a:pt x="342899" y="114641"/>
                  </a:lnTo>
                  <a:lnTo>
                    <a:pt x="457199" y="114641"/>
                  </a:lnTo>
                  <a:lnTo>
                    <a:pt x="457199" y="143302"/>
                  </a:lnTo>
                  <a:close/>
                </a:path>
                <a:path w="457200" h="344170">
                  <a:moveTo>
                    <a:pt x="142874" y="343925"/>
                  </a:moveTo>
                  <a:lnTo>
                    <a:pt x="0" y="343925"/>
                  </a:lnTo>
                  <a:lnTo>
                    <a:pt x="0" y="200623"/>
                  </a:lnTo>
                  <a:lnTo>
                    <a:pt x="142874" y="200623"/>
                  </a:lnTo>
                  <a:lnTo>
                    <a:pt x="142874" y="229283"/>
                  </a:lnTo>
                  <a:lnTo>
                    <a:pt x="28574" y="229283"/>
                  </a:lnTo>
                  <a:lnTo>
                    <a:pt x="28574" y="315265"/>
                  </a:lnTo>
                  <a:lnTo>
                    <a:pt x="142874" y="315265"/>
                  </a:lnTo>
                  <a:lnTo>
                    <a:pt x="142874" y="343925"/>
                  </a:lnTo>
                  <a:close/>
                </a:path>
                <a:path w="457200" h="344170">
                  <a:moveTo>
                    <a:pt x="142874" y="315265"/>
                  </a:moveTo>
                  <a:lnTo>
                    <a:pt x="114299" y="315265"/>
                  </a:lnTo>
                  <a:lnTo>
                    <a:pt x="114299" y="229283"/>
                  </a:lnTo>
                  <a:lnTo>
                    <a:pt x="142874" y="229283"/>
                  </a:lnTo>
                  <a:lnTo>
                    <a:pt x="142874" y="257944"/>
                  </a:lnTo>
                  <a:lnTo>
                    <a:pt x="201619" y="257944"/>
                  </a:lnTo>
                  <a:lnTo>
                    <a:pt x="187299" y="286604"/>
                  </a:lnTo>
                  <a:lnTo>
                    <a:pt x="142874" y="286604"/>
                  </a:lnTo>
                  <a:lnTo>
                    <a:pt x="142874" y="3152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240162" y="4472946"/>
            <a:ext cx="133604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CONCLUSION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290805" y="3255264"/>
            <a:ext cx="970280" cy="969644"/>
            <a:chOff x="10290805" y="3255264"/>
            <a:chExt cx="970280" cy="969644"/>
          </a:xfrm>
        </p:grpSpPr>
        <p:sp>
          <p:nvSpPr>
            <p:cNvPr id="26" name="object 26"/>
            <p:cNvSpPr/>
            <p:nvPr/>
          </p:nvSpPr>
          <p:spPr>
            <a:xfrm>
              <a:off x="10290805" y="3255264"/>
              <a:ext cx="970280" cy="969644"/>
            </a:xfrm>
            <a:custGeom>
              <a:avLst/>
              <a:gdLst/>
              <a:ahLst/>
              <a:cxnLst/>
              <a:rect l="l" t="t" r="r" b="b"/>
              <a:pathLst>
                <a:path w="970279" h="969645">
                  <a:moveTo>
                    <a:pt x="970026" y="0"/>
                  </a:moveTo>
                  <a:lnTo>
                    <a:pt x="288137" y="0"/>
                  </a:lnTo>
                  <a:lnTo>
                    <a:pt x="241400" y="3771"/>
                  </a:lnTo>
                  <a:lnTo>
                    <a:pt x="197064" y="14689"/>
                  </a:lnTo>
                  <a:lnTo>
                    <a:pt x="155723" y="32161"/>
                  </a:lnTo>
                  <a:lnTo>
                    <a:pt x="117968" y="55594"/>
                  </a:lnTo>
                  <a:lnTo>
                    <a:pt x="84394" y="84394"/>
                  </a:lnTo>
                  <a:lnTo>
                    <a:pt x="55594" y="117968"/>
                  </a:lnTo>
                  <a:lnTo>
                    <a:pt x="32161" y="155723"/>
                  </a:lnTo>
                  <a:lnTo>
                    <a:pt x="14689" y="197064"/>
                  </a:lnTo>
                  <a:lnTo>
                    <a:pt x="3771" y="241400"/>
                  </a:lnTo>
                  <a:lnTo>
                    <a:pt x="0" y="288137"/>
                  </a:lnTo>
                  <a:lnTo>
                    <a:pt x="0" y="969263"/>
                  </a:lnTo>
                  <a:lnTo>
                    <a:pt x="681901" y="969263"/>
                  </a:lnTo>
                  <a:lnTo>
                    <a:pt x="728637" y="965492"/>
                  </a:lnTo>
                  <a:lnTo>
                    <a:pt x="772972" y="954574"/>
                  </a:lnTo>
                  <a:lnTo>
                    <a:pt x="814312" y="937102"/>
                  </a:lnTo>
                  <a:lnTo>
                    <a:pt x="852065" y="913669"/>
                  </a:lnTo>
                  <a:lnTo>
                    <a:pt x="885637" y="884869"/>
                  </a:lnTo>
                  <a:lnTo>
                    <a:pt x="914435" y="851295"/>
                  </a:lnTo>
                  <a:lnTo>
                    <a:pt x="937866" y="813540"/>
                  </a:lnTo>
                  <a:lnTo>
                    <a:pt x="955337" y="772199"/>
                  </a:lnTo>
                  <a:lnTo>
                    <a:pt x="966255" y="727863"/>
                  </a:lnTo>
                  <a:lnTo>
                    <a:pt x="970026" y="681126"/>
                  </a:lnTo>
                  <a:lnTo>
                    <a:pt x="97002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549433" y="3599345"/>
              <a:ext cx="457200" cy="287020"/>
            </a:xfrm>
            <a:custGeom>
              <a:avLst/>
              <a:gdLst/>
              <a:ahLst/>
              <a:cxnLst/>
              <a:rect l="l" t="t" r="r" b="b"/>
              <a:pathLst>
                <a:path w="457200" h="287020">
                  <a:moveTo>
                    <a:pt x="28536" y="257937"/>
                  </a:moveTo>
                  <a:lnTo>
                    <a:pt x="0" y="257937"/>
                  </a:lnTo>
                  <a:lnTo>
                    <a:pt x="0" y="286600"/>
                  </a:lnTo>
                  <a:lnTo>
                    <a:pt x="28536" y="286600"/>
                  </a:lnTo>
                  <a:lnTo>
                    <a:pt x="28536" y="257937"/>
                  </a:lnTo>
                  <a:close/>
                </a:path>
                <a:path w="457200" h="287020">
                  <a:moveTo>
                    <a:pt x="28536" y="171958"/>
                  </a:moveTo>
                  <a:lnTo>
                    <a:pt x="0" y="171958"/>
                  </a:lnTo>
                  <a:lnTo>
                    <a:pt x="0" y="200621"/>
                  </a:lnTo>
                  <a:lnTo>
                    <a:pt x="28536" y="200621"/>
                  </a:lnTo>
                  <a:lnTo>
                    <a:pt x="28536" y="171958"/>
                  </a:lnTo>
                  <a:close/>
                </a:path>
                <a:path w="457200" h="287020">
                  <a:moveTo>
                    <a:pt x="28536" y="85979"/>
                  </a:moveTo>
                  <a:lnTo>
                    <a:pt x="0" y="85979"/>
                  </a:lnTo>
                  <a:lnTo>
                    <a:pt x="0" y="114642"/>
                  </a:lnTo>
                  <a:lnTo>
                    <a:pt x="28536" y="114642"/>
                  </a:lnTo>
                  <a:lnTo>
                    <a:pt x="28536" y="85979"/>
                  </a:lnTo>
                  <a:close/>
                </a:path>
                <a:path w="457200" h="287020">
                  <a:moveTo>
                    <a:pt x="28536" y="0"/>
                  </a:moveTo>
                  <a:lnTo>
                    <a:pt x="0" y="0"/>
                  </a:lnTo>
                  <a:lnTo>
                    <a:pt x="0" y="28663"/>
                  </a:lnTo>
                  <a:lnTo>
                    <a:pt x="28536" y="28663"/>
                  </a:lnTo>
                  <a:lnTo>
                    <a:pt x="28536" y="0"/>
                  </a:lnTo>
                  <a:close/>
                </a:path>
                <a:path w="457200" h="287020">
                  <a:moveTo>
                    <a:pt x="456577" y="257937"/>
                  </a:moveTo>
                  <a:lnTo>
                    <a:pt x="85610" y="257937"/>
                  </a:lnTo>
                  <a:lnTo>
                    <a:pt x="85610" y="286600"/>
                  </a:lnTo>
                  <a:lnTo>
                    <a:pt x="456577" y="286600"/>
                  </a:lnTo>
                  <a:lnTo>
                    <a:pt x="456577" y="257937"/>
                  </a:lnTo>
                  <a:close/>
                </a:path>
                <a:path w="457200" h="287020">
                  <a:moveTo>
                    <a:pt x="456577" y="171958"/>
                  </a:moveTo>
                  <a:lnTo>
                    <a:pt x="85610" y="171958"/>
                  </a:lnTo>
                  <a:lnTo>
                    <a:pt x="85610" y="200621"/>
                  </a:lnTo>
                  <a:lnTo>
                    <a:pt x="456577" y="200621"/>
                  </a:lnTo>
                  <a:lnTo>
                    <a:pt x="456577" y="171958"/>
                  </a:lnTo>
                  <a:close/>
                </a:path>
                <a:path w="457200" h="287020">
                  <a:moveTo>
                    <a:pt x="456577" y="85979"/>
                  </a:moveTo>
                  <a:lnTo>
                    <a:pt x="85610" y="85979"/>
                  </a:lnTo>
                  <a:lnTo>
                    <a:pt x="85610" y="114642"/>
                  </a:lnTo>
                  <a:lnTo>
                    <a:pt x="456577" y="114642"/>
                  </a:lnTo>
                  <a:lnTo>
                    <a:pt x="456577" y="85979"/>
                  </a:lnTo>
                  <a:close/>
                </a:path>
                <a:path w="457200" h="287020">
                  <a:moveTo>
                    <a:pt x="456577" y="0"/>
                  </a:moveTo>
                  <a:lnTo>
                    <a:pt x="85610" y="0"/>
                  </a:lnTo>
                  <a:lnTo>
                    <a:pt x="85610" y="28663"/>
                  </a:lnTo>
                  <a:lnTo>
                    <a:pt x="456577" y="28663"/>
                  </a:lnTo>
                  <a:lnTo>
                    <a:pt x="456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263523" y="4472946"/>
            <a:ext cx="102425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APPENDIX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Success</a:t>
            </a:r>
            <a:r>
              <a:rPr spc="10" dirty="0"/>
              <a:t> </a:t>
            </a:r>
            <a:r>
              <a:rPr spc="-170" dirty="0"/>
              <a:t>Rate</a:t>
            </a:r>
            <a:r>
              <a:rPr spc="-10" dirty="0"/>
              <a:t> </a:t>
            </a:r>
            <a:r>
              <a:rPr spc="-95" dirty="0"/>
              <a:t>vs.</a:t>
            </a:r>
            <a:r>
              <a:rPr dirty="0"/>
              <a:t> Orbit</a:t>
            </a:r>
            <a:r>
              <a:rPr spc="5" dirty="0"/>
              <a:t> </a:t>
            </a:r>
            <a:r>
              <a:rPr spc="-13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594" y="1336547"/>
            <a:ext cx="7772399" cy="50909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71911" y="2271359"/>
            <a:ext cx="2945765" cy="5867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27305">
              <a:lnSpc>
                <a:spcPct val="104400"/>
              </a:lnSpc>
              <a:spcBef>
                <a:spcPts val="5"/>
              </a:spcBef>
            </a:pP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Orbit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type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10" dirty="0">
                <a:solidFill>
                  <a:srgbClr val="1C1C1C"/>
                </a:solidFill>
                <a:latin typeface="Arial MT"/>
                <a:cs typeface="Arial MT"/>
              </a:rPr>
              <a:t>GEO,HEO,SSO,ES-</a:t>
            </a:r>
            <a:r>
              <a:rPr sz="1800" spc="-315" dirty="0">
                <a:solidFill>
                  <a:srgbClr val="1C1C1C"/>
                </a:solidFill>
                <a:latin typeface="Arial MT"/>
                <a:cs typeface="Arial MT"/>
              </a:rPr>
              <a:t>L1</a:t>
            </a: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 have</a:t>
            </a:r>
            <a:r>
              <a:rPr sz="1800" spc="-1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1C1C1C"/>
                </a:solidFill>
                <a:latin typeface="Arial MT"/>
                <a:cs typeface="Arial MT"/>
              </a:rPr>
              <a:t>highest</a:t>
            </a:r>
            <a:r>
              <a:rPr sz="18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1C1C1C"/>
                </a:solidFill>
                <a:latin typeface="Arial MT"/>
                <a:cs typeface="Arial MT"/>
              </a:rPr>
              <a:t>Success</a:t>
            </a:r>
            <a:r>
              <a:rPr sz="1800" spc="-2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Rate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20</a:t>
            </a:fld>
            <a:endParaRPr spc="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6871"/>
            <a:ext cx="58223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70" dirty="0"/>
              <a:t> </a:t>
            </a:r>
            <a:r>
              <a:rPr spc="-85" dirty="0"/>
              <a:t>Number</a:t>
            </a:r>
            <a:r>
              <a:rPr spc="-75" dirty="0"/>
              <a:t> </a:t>
            </a:r>
            <a:r>
              <a:rPr spc="-95" dirty="0"/>
              <a:t>vs.</a:t>
            </a:r>
            <a:r>
              <a:rPr spc="-60" dirty="0"/>
              <a:t> </a:t>
            </a:r>
            <a:r>
              <a:rPr dirty="0"/>
              <a:t>Orbit</a:t>
            </a:r>
            <a:r>
              <a:rPr spc="-60" dirty="0"/>
              <a:t> </a:t>
            </a:r>
            <a:r>
              <a:rPr spc="-12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3" y="1413510"/>
            <a:ext cx="11853670" cy="32301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02542" y="5041803"/>
            <a:ext cx="8191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LEO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appears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related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flights;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other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hand,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 </a:t>
            </a:r>
            <a:r>
              <a:rPr sz="1800" dirty="0">
                <a:latin typeface="Calibri"/>
                <a:cs typeface="Calibri"/>
              </a:rPr>
              <a:t>seems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orbit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21</a:t>
            </a:fld>
            <a:endParaRPr spc="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43" y="6079580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6871"/>
            <a:ext cx="45345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Payload</a:t>
            </a:r>
            <a:r>
              <a:rPr spc="-70" dirty="0"/>
              <a:t> </a:t>
            </a:r>
            <a:r>
              <a:rPr spc="-95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4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481" y="1318260"/>
            <a:ext cx="11318747" cy="39067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751" y="5474148"/>
            <a:ext cx="92017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heavy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positive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Polar,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ISS. </a:t>
            </a:r>
            <a:r>
              <a:rPr sz="1800" dirty="0">
                <a:latin typeface="Calibri"/>
                <a:cs typeface="Calibri"/>
              </a:rPr>
              <a:t>However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GTO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cannot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distinguish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well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both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positive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negative landing(unsuccessful </a:t>
            </a:r>
            <a:r>
              <a:rPr sz="1800" dirty="0">
                <a:latin typeface="Calibri"/>
                <a:cs typeface="Calibri"/>
              </a:rPr>
              <a:t>mission)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20" dirty="0">
                <a:latin typeface="Calibri"/>
                <a:cs typeface="Calibri"/>
              </a:rPr>
              <a:t> here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60" dirty="0"/>
              <a:t> </a:t>
            </a:r>
            <a:r>
              <a:rPr spc="-260" dirty="0"/>
              <a:t>Success</a:t>
            </a:r>
            <a:r>
              <a:rPr spc="15" dirty="0"/>
              <a:t> </a:t>
            </a:r>
            <a:r>
              <a:rPr spc="-125" dirty="0"/>
              <a:t>Yearly</a:t>
            </a:r>
            <a:r>
              <a:rPr spc="-10" dirty="0"/>
              <a:t> </a:t>
            </a:r>
            <a:r>
              <a:rPr spc="-85" dirty="0"/>
              <a:t>Trend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26" y="1341882"/>
            <a:ext cx="8772143" cy="52989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36495" y="1970213"/>
            <a:ext cx="20320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that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since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kept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increasing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till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2020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23</a:t>
            </a:fld>
            <a:endParaRPr spc="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651" y="2131695"/>
            <a:ext cx="4811395" cy="1089025"/>
          </a:xfrm>
          <a:prstGeom prst="rect">
            <a:avLst/>
          </a:prstGeom>
          <a:solidFill>
            <a:srgbClr val="FFFFFF"/>
          </a:solidFill>
          <a:ln w="12953">
            <a:solidFill>
              <a:srgbClr val="4471C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19405" indent="-22860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319405" algn="l"/>
              </a:tabLst>
            </a:pPr>
            <a:r>
              <a:rPr sz="1600" b="1" dirty="0">
                <a:latin typeface="Calibri"/>
                <a:cs typeface="Calibri"/>
              </a:rPr>
              <a:t>SQL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QUERY</a:t>
            </a:r>
            <a:endParaRPr sz="1600">
              <a:latin typeface="Calibri"/>
              <a:cs typeface="Calibri"/>
            </a:endParaRPr>
          </a:p>
          <a:p>
            <a:pPr marL="136525">
              <a:lnSpc>
                <a:spcPct val="100000"/>
              </a:lnSpc>
              <a:spcBef>
                <a:spcPts val="1395"/>
              </a:spcBef>
            </a:pPr>
            <a:r>
              <a:rPr sz="1600" dirty="0">
                <a:latin typeface="Calibri"/>
                <a:cs typeface="Calibri"/>
              </a:rPr>
              <a:t>SELECT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DISTINCT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Launch_Site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SPACEXTBL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85" dirty="0"/>
              <a:t> </a:t>
            </a:r>
            <a:r>
              <a:rPr spc="-135" dirty="0"/>
              <a:t>Launch</a:t>
            </a:r>
            <a:r>
              <a:rPr spc="-75" dirty="0"/>
              <a:t> </a:t>
            </a:r>
            <a:r>
              <a:rPr spc="-55" dirty="0"/>
              <a:t>Site</a:t>
            </a:r>
            <a:r>
              <a:rPr spc="-70" dirty="0"/>
              <a:t> </a:t>
            </a:r>
            <a:r>
              <a:rPr spc="-195" dirty="0"/>
              <a:t>Names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7878" y="4290475"/>
            <a:ext cx="515302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1C1C1C"/>
                </a:solidFill>
                <a:latin typeface="Arial"/>
                <a:cs typeface="Arial"/>
              </a:rPr>
              <a:t>QUERYEXPLAINATION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Using</a:t>
            </a:r>
            <a:r>
              <a:rPr sz="1800" spc="-1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word</a:t>
            </a:r>
            <a:r>
              <a:rPr sz="1800" spc="-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190" dirty="0">
                <a:solidFill>
                  <a:srgbClr val="1C1C1C"/>
                </a:solidFill>
                <a:latin typeface="Arial"/>
                <a:cs typeface="Arial"/>
              </a:rPr>
              <a:t>DISTINCT</a:t>
            </a:r>
            <a:r>
              <a:rPr sz="1800" b="1" i="1" spc="-25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8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1C1C1C"/>
                </a:solidFill>
                <a:latin typeface="Arial MT"/>
                <a:cs typeface="Arial MT"/>
              </a:rPr>
              <a:t>query</a:t>
            </a:r>
            <a:r>
              <a:rPr sz="1800" spc="-1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1C1C1C"/>
                </a:solidFill>
                <a:latin typeface="Arial MT"/>
                <a:cs typeface="Arial MT"/>
              </a:rPr>
              <a:t>means</a:t>
            </a:r>
            <a:r>
              <a:rPr sz="1800" spc="-1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8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it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will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only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1C1C1C"/>
                </a:solidFill>
                <a:latin typeface="Arial MT"/>
                <a:cs typeface="Arial MT"/>
              </a:rPr>
              <a:t>show</a:t>
            </a:r>
            <a:r>
              <a:rPr sz="1800" spc="-1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1C1C1C"/>
                </a:solidFill>
                <a:latin typeface="Arial MT"/>
                <a:cs typeface="Arial MT"/>
              </a:rPr>
              <a:t>Unique</a:t>
            </a:r>
            <a:r>
              <a:rPr sz="1800" spc="-1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1C1C1C"/>
                </a:solidFill>
                <a:latin typeface="Arial MT"/>
                <a:cs typeface="Arial MT"/>
              </a:rPr>
              <a:t>values</a:t>
            </a:r>
            <a:r>
              <a:rPr sz="1800" spc="-2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8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165" dirty="0">
                <a:solidFill>
                  <a:srgbClr val="1C1C1C"/>
                </a:solidFill>
                <a:latin typeface="Arial"/>
                <a:cs typeface="Arial"/>
              </a:rPr>
              <a:t>Launch_Site</a:t>
            </a:r>
            <a:r>
              <a:rPr sz="1800" b="1" i="1" spc="-2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column 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Arial"/>
                <a:cs typeface="Arial"/>
              </a:rPr>
              <a:t>SpaceXTBL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5545" y="1840992"/>
            <a:ext cx="2322563" cy="202996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580888" y="2624329"/>
            <a:ext cx="1322070" cy="464184"/>
            <a:chOff x="5580888" y="2624329"/>
            <a:chExt cx="1322070" cy="464184"/>
          </a:xfrm>
        </p:grpSpPr>
        <p:sp>
          <p:nvSpPr>
            <p:cNvPr id="7" name="object 7"/>
            <p:cNvSpPr/>
            <p:nvPr/>
          </p:nvSpPr>
          <p:spPr>
            <a:xfrm>
              <a:off x="5587365" y="2630806"/>
              <a:ext cx="1309370" cy="451484"/>
            </a:xfrm>
            <a:custGeom>
              <a:avLst/>
              <a:gdLst/>
              <a:ahLst/>
              <a:cxnLst/>
              <a:rect l="l" t="t" r="r" b="b"/>
              <a:pathLst>
                <a:path w="1309370" h="451485">
                  <a:moveTo>
                    <a:pt x="1083564" y="0"/>
                  </a:moveTo>
                  <a:lnTo>
                    <a:pt x="1083564" y="112775"/>
                  </a:lnTo>
                  <a:lnTo>
                    <a:pt x="0" y="112775"/>
                  </a:lnTo>
                  <a:lnTo>
                    <a:pt x="0" y="338327"/>
                  </a:lnTo>
                  <a:lnTo>
                    <a:pt x="1083564" y="338327"/>
                  </a:lnTo>
                  <a:lnTo>
                    <a:pt x="1083564" y="451103"/>
                  </a:lnTo>
                  <a:lnTo>
                    <a:pt x="1309116" y="225551"/>
                  </a:lnTo>
                  <a:lnTo>
                    <a:pt x="108356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87365" y="2630806"/>
              <a:ext cx="1309370" cy="451484"/>
            </a:xfrm>
            <a:custGeom>
              <a:avLst/>
              <a:gdLst/>
              <a:ahLst/>
              <a:cxnLst/>
              <a:rect l="l" t="t" r="r" b="b"/>
              <a:pathLst>
                <a:path w="1309370" h="451485">
                  <a:moveTo>
                    <a:pt x="0" y="112775"/>
                  </a:moveTo>
                  <a:lnTo>
                    <a:pt x="1083564" y="112775"/>
                  </a:lnTo>
                  <a:lnTo>
                    <a:pt x="1083564" y="0"/>
                  </a:lnTo>
                  <a:lnTo>
                    <a:pt x="1309116" y="225551"/>
                  </a:lnTo>
                  <a:lnTo>
                    <a:pt x="1083564" y="451103"/>
                  </a:lnTo>
                  <a:lnTo>
                    <a:pt x="1083564" y="338327"/>
                  </a:lnTo>
                  <a:lnTo>
                    <a:pt x="0" y="338327"/>
                  </a:lnTo>
                  <a:lnTo>
                    <a:pt x="0" y="112775"/>
                  </a:lnTo>
                  <a:close/>
                </a:path>
              </a:pathLst>
            </a:custGeom>
            <a:ln w="12953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24</a:t>
            </a:fld>
            <a:endParaRPr spc="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49" y="1845691"/>
            <a:ext cx="12096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SQL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QUERY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5857" y="2288920"/>
            <a:ext cx="5683250" cy="24892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0"/>
              </a:lnSpc>
            </a:pPr>
            <a:r>
              <a:rPr sz="1600" dirty="0">
                <a:latin typeface="Calibri"/>
                <a:cs typeface="Calibri"/>
              </a:rPr>
              <a:t>SELECT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*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SPACEXTBL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where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(LAUNCH_SITE)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LIKE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'CCA%'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LIMIT</a:t>
            </a:r>
            <a:r>
              <a:rPr sz="1600" spc="-50" dirty="0">
                <a:latin typeface="Calibri"/>
                <a:cs typeface="Calibri"/>
              </a:rPr>
              <a:t> 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114" dirty="0"/>
              <a:t> </a:t>
            </a:r>
            <a:r>
              <a:rPr spc="-55" dirty="0"/>
              <a:t>Site</a:t>
            </a:r>
            <a:r>
              <a:rPr spc="-80" dirty="0"/>
              <a:t> </a:t>
            </a:r>
            <a:r>
              <a:rPr spc="-210" dirty="0"/>
              <a:t>Names</a:t>
            </a:r>
            <a:r>
              <a:rPr spc="-40" dirty="0"/>
              <a:t> Begin</a:t>
            </a:r>
            <a:r>
              <a:rPr spc="-75" dirty="0"/>
              <a:t> </a:t>
            </a:r>
            <a:r>
              <a:rPr dirty="0"/>
              <a:t>with</a:t>
            </a:r>
            <a:r>
              <a:rPr spc="-75" dirty="0"/>
              <a:t> </a:t>
            </a:r>
            <a:r>
              <a:rPr spc="-265" dirty="0"/>
              <a:t>'CCA'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381" y="2870454"/>
            <a:ext cx="10221467" cy="21061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6759" y="5145944"/>
            <a:ext cx="100006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1C1C1C"/>
                </a:solidFill>
                <a:latin typeface="Arial"/>
                <a:cs typeface="Arial"/>
              </a:rPr>
              <a:t>QUERYEXPLAINATION</a:t>
            </a:r>
            <a:endParaRPr sz="1800">
              <a:latin typeface="Arial"/>
              <a:cs typeface="Arial"/>
            </a:endParaRPr>
          </a:p>
          <a:p>
            <a:pPr marL="12700" marR="5080" indent="-635">
              <a:lnSpc>
                <a:spcPct val="100000"/>
              </a:lnSpc>
            </a:pP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Using</a:t>
            </a:r>
            <a:r>
              <a:rPr sz="1800" spc="-1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word</a:t>
            </a:r>
            <a:r>
              <a:rPr sz="1800" spc="-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170" dirty="0">
                <a:solidFill>
                  <a:srgbClr val="1C1C1C"/>
                </a:solidFill>
                <a:latin typeface="Arial"/>
                <a:cs typeface="Arial"/>
              </a:rPr>
              <a:t>limit5</a:t>
            </a:r>
            <a:r>
              <a:rPr sz="1800" b="1" i="1" spc="-2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800" spc="-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1C1C1C"/>
                </a:solidFill>
                <a:latin typeface="Arial MT"/>
                <a:cs typeface="Arial MT"/>
              </a:rPr>
              <a:t>query</a:t>
            </a:r>
            <a:r>
              <a:rPr sz="1800" spc="-1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means</a:t>
            </a:r>
            <a:r>
              <a:rPr sz="1800" spc="-2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800" spc="-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will</a:t>
            </a:r>
            <a:r>
              <a:rPr sz="18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1C1C1C"/>
                </a:solidFill>
                <a:latin typeface="Arial MT"/>
                <a:cs typeface="Arial MT"/>
              </a:rPr>
              <a:t>only</a:t>
            </a:r>
            <a:r>
              <a:rPr sz="1800" spc="-1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show</a:t>
            </a:r>
            <a:r>
              <a:rPr sz="18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5</a:t>
            </a:r>
            <a:r>
              <a:rPr sz="1800" spc="-1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1C1C1C"/>
                </a:solidFill>
                <a:latin typeface="Arial MT"/>
                <a:cs typeface="Arial MT"/>
              </a:rPr>
              <a:t>records</a:t>
            </a:r>
            <a:r>
              <a:rPr sz="1800" spc="-1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1800" spc="-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160" dirty="0">
                <a:solidFill>
                  <a:srgbClr val="1C1C1C"/>
                </a:solidFill>
                <a:latin typeface="Arial"/>
                <a:cs typeface="Arial"/>
              </a:rPr>
              <a:t>SpaceXTBL</a:t>
            </a:r>
            <a:r>
              <a:rPr sz="1800" b="1" i="1" spc="-2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800" spc="-1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204" dirty="0">
                <a:solidFill>
                  <a:srgbClr val="1C1C1C"/>
                </a:solidFill>
                <a:latin typeface="Arial"/>
                <a:cs typeface="Arial"/>
              </a:rPr>
              <a:t>LIKE</a:t>
            </a:r>
            <a:r>
              <a:rPr sz="1800" b="1" i="1" spc="-3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1C1C1C"/>
                </a:solidFill>
                <a:latin typeface="Arial MT"/>
                <a:cs typeface="Arial MT"/>
              </a:rPr>
              <a:t>keyword </a:t>
            </a:r>
            <a:r>
              <a:rPr sz="1800" spc="-100" dirty="0">
                <a:solidFill>
                  <a:srgbClr val="1C1C1C"/>
                </a:solidFill>
                <a:latin typeface="Arial MT"/>
                <a:cs typeface="Arial MT"/>
              </a:rPr>
              <a:t>has</a:t>
            </a:r>
            <a:r>
              <a:rPr sz="1800" spc="-2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800" spc="-2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wild</a:t>
            </a:r>
            <a:r>
              <a:rPr sz="1800" spc="-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card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1C1C1C"/>
                </a:solidFill>
                <a:latin typeface="Arial MT"/>
                <a:cs typeface="Arial MT"/>
              </a:rPr>
              <a:t>suggest</a:t>
            </a:r>
            <a:r>
              <a:rPr sz="1800" spc="-229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1C1C1C"/>
                </a:solidFill>
                <a:latin typeface="Arial MT"/>
                <a:cs typeface="Arial MT"/>
              </a:rPr>
              <a:t>Launch_Site</a:t>
            </a:r>
            <a:r>
              <a:rPr sz="1800" spc="-1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1C1C1C"/>
                </a:solidFill>
                <a:latin typeface="Arial MT"/>
                <a:cs typeface="Arial MT"/>
              </a:rPr>
              <a:t>name</a:t>
            </a:r>
            <a:r>
              <a:rPr sz="1800" spc="-1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1C1C1C"/>
                </a:solidFill>
                <a:latin typeface="Arial MT"/>
                <a:cs typeface="Arial MT"/>
              </a:rPr>
              <a:t>must</a:t>
            </a:r>
            <a:r>
              <a:rPr sz="1800" spc="-1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start</a:t>
            </a: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with</a:t>
            </a:r>
            <a:r>
              <a:rPr sz="18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320" dirty="0">
                <a:solidFill>
                  <a:srgbClr val="1C1C1C"/>
                </a:solidFill>
                <a:latin typeface="Arial MT"/>
                <a:cs typeface="Arial MT"/>
              </a:rPr>
              <a:t>CCA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09740" y="2321560"/>
            <a:ext cx="849630" cy="486409"/>
            <a:chOff x="6809740" y="2321560"/>
            <a:chExt cx="849630" cy="486409"/>
          </a:xfrm>
        </p:grpSpPr>
        <p:sp>
          <p:nvSpPr>
            <p:cNvPr id="8" name="object 8"/>
            <p:cNvSpPr/>
            <p:nvPr/>
          </p:nvSpPr>
          <p:spPr>
            <a:xfrm>
              <a:off x="6816090" y="2327910"/>
              <a:ext cx="788035" cy="448945"/>
            </a:xfrm>
            <a:custGeom>
              <a:avLst/>
              <a:gdLst/>
              <a:ahLst/>
              <a:cxnLst/>
              <a:rect l="l" t="t" r="r" b="b"/>
              <a:pathLst>
                <a:path w="788034" h="448944">
                  <a:moveTo>
                    <a:pt x="0" y="0"/>
                  </a:moveTo>
                  <a:lnTo>
                    <a:pt x="787958" y="448513"/>
                  </a:lnTo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74172" y="2737031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90" h="71119">
                  <a:moveTo>
                    <a:pt x="37693" y="0"/>
                  </a:moveTo>
                  <a:lnTo>
                    <a:pt x="0" y="66217"/>
                  </a:lnTo>
                  <a:lnTo>
                    <a:pt x="85064" y="70815"/>
                  </a:lnTo>
                  <a:lnTo>
                    <a:pt x="3769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25</a:t>
            </a:fld>
            <a:endParaRPr spc="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7536" y="1570863"/>
            <a:ext cx="9745345" cy="1357630"/>
          </a:xfrm>
          <a:prstGeom prst="rect">
            <a:avLst/>
          </a:prstGeom>
          <a:solidFill>
            <a:srgbClr val="FFFFFF"/>
          </a:solidFill>
          <a:ln w="12953">
            <a:solidFill>
              <a:srgbClr val="4471C4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318770" indent="-228600">
              <a:lnSpc>
                <a:spcPct val="100000"/>
              </a:lnSpc>
              <a:spcBef>
                <a:spcPts val="220"/>
              </a:spcBef>
              <a:buClr>
                <a:srgbClr val="292929"/>
              </a:buClr>
              <a:buFont typeface="Arial MT"/>
              <a:buChar char="•"/>
              <a:tabLst>
                <a:tab pos="31877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endParaRPr sz="2200">
              <a:latin typeface="Microsoft Sans Serif"/>
              <a:cs typeface="Microsoft Sans Serif"/>
            </a:endParaRPr>
          </a:p>
          <a:p>
            <a:pPr marL="90170" marR="485775">
              <a:lnSpc>
                <a:spcPct val="100000"/>
              </a:lnSpc>
              <a:spcBef>
                <a:spcPts val="1405"/>
              </a:spcBef>
              <a:tabLst>
                <a:tab pos="3975735" algn="l"/>
              </a:tabLst>
            </a:pP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SUM(PAYLOAD_MASS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KG_)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=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'NASA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38830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Total</a:t>
            </a:r>
            <a:r>
              <a:rPr spc="-180" dirty="0"/>
              <a:t> </a:t>
            </a:r>
            <a:r>
              <a:rPr spc="-114" dirty="0"/>
              <a:t>Payload</a:t>
            </a:r>
            <a:r>
              <a:rPr spc="-135" dirty="0"/>
              <a:t> </a:t>
            </a:r>
            <a:r>
              <a:rPr spc="-195" dirty="0"/>
              <a:t>Mass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5639" y="4269990"/>
            <a:ext cx="572643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1C1C1C"/>
                </a:solidFill>
                <a:latin typeface="Arial"/>
                <a:cs typeface="Arial"/>
              </a:rPr>
              <a:t>QUERYEXPLAINATION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25400" marR="5080" indent="-13335">
              <a:lnSpc>
                <a:spcPct val="101400"/>
              </a:lnSpc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Using</a:t>
            </a:r>
            <a:r>
              <a:rPr sz="1800" spc="-2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1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1C1C1C"/>
                </a:solidFill>
                <a:latin typeface="Arial MT"/>
                <a:cs typeface="Arial MT"/>
              </a:rPr>
              <a:t>function</a:t>
            </a:r>
            <a:r>
              <a:rPr sz="1800" spc="-1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Arial"/>
                <a:cs typeface="Arial"/>
              </a:rPr>
              <a:t>SUM</a:t>
            </a:r>
            <a:r>
              <a:rPr sz="1800" b="1" i="1" spc="1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00" dirty="0">
                <a:solidFill>
                  <a:srgbClr val="1C1C1C"/>
                </a:solidFill>
                <a:latin typeface="Arial"/>
                <a:cs typeface="Arial"/>
              </a:rPr>
              <a:t>arrive</a:t>
            </a:r>
            <a:r>
              <a:rPr sz="1800" b="1" i="1" spc="-19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85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i="1" spc="-2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total</a:t>
            </a:r>
            <a:r>
              <a:rPr sz="1800" spc="-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800" spc="-1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column </a:t>
            </a:r>
            <a:r>
              <a:rPr sz="1800" b="1" i="1" spc="-140" dirty="0">
                <a:solidFill>
                  <a:srgbClr val="1C1C1C"/>
                </a:solidFill>
                <a:latin typeface="Arial"/>
                <a:cs typeface="Arial"/>
              </a:rPr>
              <a:t>PAYLOAD_MASS_KG_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2719" y="3712464"/>
            <a:ext cx="2471915" cy="99745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309104" y="3048761"/>
            <a:ext cx="285750" cy="515620"/>
            <a:chOff x="7309104" y="3048761"/>
            <a:chExt cx="285750" cy="515620"/>
          </a:xfrm>
        </p:grpSpPr>
        <p:sp>
          <p:nvSpPr>
            <p:cNvPr id="7" name="object 7"/>
            <p:cNvSpPr/>
            <p:nvPr/>
          </p:nvSpPr>
          <p:spPr>
            <a:xfrm>
              <a:off x="7315581" y="3055238"/>
              <a:ext cx="273050" cy="502284"/>
            </a:xfrm>
            <a:custGeom>
              <a:avLst/>
              <a:gdLst/>
              <a:ahLst/>
              <a:cxnLst/>
              <a:rect l="l" t="t" r="r" b="b"/>
              <a:pathLst>
                <a:path w="273050" h="502285">
                  <a:moveTo>
                    <a:pt x="204597" y="0"/>
                  </a:moveTo>
                  <a:lnTo>
                    <a:pt x="68199" y="0"/>
                  </a:lnTo>
                  <a:lnTo>
                    <a:pt x="68199" y="365760"/>
                  </a:lnTo>
                  <a:lnTo>
                    <a:pt x="0" y="365760"/>
                  </a:lnTo>
                  <a:lnTo>
                    <a:pt x="136398" y="502158"/>
                  </a:lnTo>
                  <a:lnTo>
                    <a:pt x="272796" y="365760"/>
                  </a:lnTo>
                  <a:lnTo>
                    <a:pt x="204597" y="365760"/>
                  </a:lnTo>
                  <a:lnTo>
                    <a:pt x="20459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5581" y="3055238"/>
              <a:ext cx="273050" cy="502284"/>
            </a:xfrm>
            <a:custGeom>
              <a:avLst/>
              <a:gdLst/>
              <a:ahLst/>
              <a:cxnLst/>
              <a:rect l="l" t="t" r="r" b="b"/>
              <a:pathLst>
                <a:path w="273050" h="502285">
                  <a:moveTo>
                    <a:pt x="0" y="365760"/>
                  </a:moveTo>
                  <a:lnTo>
                    <a:pt x="68199" y="365760"/>
                  </a:lnTo>
                  <a:lnTo>
                    <a:pt x="68199" y="0"/>
                  </a:lnTo>
                  <a:lnTo>
                    <a:pt x="204597" y="0"/>
                  </a:lnTo>
                  <a:lnTo>
                    <a:pt x="204597" y="365760"/>
                  </a:lnTo>
                  <a:lnTo>
                    <a:pt x="272796" y="365760"/>
                  </a:lnTo>
                  <a:lnTo>
                    <a:pt x="136398" y="502158"/>
                  </a:lnTo>
                  <a:lnTo>
                    <a:pt x="0" y="365760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58441" y="5945108"/>
            <a:ext cx="856932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20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220" dirty="0">
                <a:solidFill>
                  <a:srgbClr val="1C1C1C"/>
                </a:solidFill>
                <a:latin typeface="Arial"/>
                <a:cs typeface="Arial"/>
              </a:rPr>
              <a:t>WHERE</a:t>
            </a:r>
            <a:r>
              <a:rPr sz="1800" b="1" i="1" spc="-30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1C1C1C"/>
                </a:solidFill>
                <a:latin typeface="Arial MT"/>
                <a:cs typeface="Arial MT"/>
              </a:rPr>
              <a:t>clause</a:t>
            </a:r>
            <a:r>
              <a:rPr sz="1800" spc="-1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Arial MT"/>
                <a:cs typeface="Arial MT"/>
              </a:rPr>
              <a:t>filters</a:t>
            </a:r>
            <a:r>
              <a:rPr sz="1800" spc="-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1C1C1C"/>
                </a:solidFill>
                <a:latin typeface="Arial MT"/>
                <a:cs typeface="Arial MT"/>
              </a:rPr>
              <a:t>dataset</a:t>
            </a:r>
            <a:r>
              <a:rPr sz="1800" spc="-1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1C1C1C"/>
                </a:solidFill>
                <a:latin typeface="Arial MT"/>
                <a:cs typeface="Arial MT"/>
              </a:rPr>
              <a:t>only</a:t>
            </a:r>
            <a:r>
              <a:rPr sz="1800" spc="-1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perform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1C1C1C"/>
                </a:solidFill>
                <a:latin typeface="Arial MT"/>
                <a:cs typeface="Arial MT"/>
              </a:rPr>
              <a:t>calculations</a:t>
            </a: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1800" spc="-8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170" dirty="0">
                <a:solidFill>
                  <a:srgbClr val="1C1C1C"/>
                </a:solidFill>
                <a:latin typeface="Arial"/>
                <a:cs typeface="Arial"/>
              </a:rPr>
              <a:t>Customer</a:t>
            </a:r>
            <a:r>
              <a:rPr sz="1800" b="1" i="1" spc="-19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35" dirty="0">
                <a:solidFill>
                  <a:srgbClr val="1C1C1C"/>
                </a:solidFill>
                <a:latin typeface="Arial"/>
                <a:cs typeface="Arial"/>
              </a:rPr>
              <a:t>NASA(CRS)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26</a:t>
            </a:fld>
            <a:endParaRPr spc="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762" y="1541144"/>
            <a:ext cx="9745345" cy="1603375"/>
          </a:xfrm>
          <a:prstGeom prst="rect">
            <a:avLst/>
          </a:prstGeom>
          <a:solidFill>
            <a:srgbClr val="FFFFFF"/>
          </a:solidFill>
          <a:ln w="12953">
            <a:solidFill>
              <a:srgbClr val="4471C4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marL="318770" indent="-228600">
              <a:lnSpc>
                <a:spcPct val="100000"/>
              </a:lnSpc>
              <a:spcBef>
                <a:spcPts val="219"/>
              </a:spcBef>
              <a:buClr>
                <a:srgbClr val="292929"/>
              </a:buClr>
              <a:buFont typeface="Arial MT"/>
              <a:buChar char="•"/>
              <a:tabLst>
                <a:tab pos="31877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endParaRPr sz="220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  <a:spcBef>
                <a:spcPts val="1405"/>
              </a:spcBef>
              <a:tabLst>
                <a:tab pos="3963035" algn="l"/>
              </a:tabLst>
            </a:pP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AVG(PAYLOAD_MASS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KG_)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endParaRPr sz="220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Booster_Version=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'F9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Average</a:t>
            </a:r>
            <a:r>
              <a:rPr spc="-75" dirty="0"/>
              <a:t> </a:t>
            </a:r>
            <a:r>
              <a:rPr spc="-114" dirty="0"/>
              <a:t>Payload</a:t>
            </a:r>
            <a:r>
              <a:rPr spc="-5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50" dirty="0"/>
              <a:t> </a:t>
            </a:r>
            <a:r>
              <a:rPr dirty="0"/>
              <a:t>F9</a:t>
            </a:r>
            <a:r>
              <a:rPr spc="-65" dirty="0"/>
              <a:t> </a:t>
            </a:r>
            <a:r>
              <a:rPr spc="-20" dirty="0"/>
              <a:t>v1.1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7959" y="4415115"/>
            <a:ext cx="8700135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1C1C1C"/>
                </a:solidFill>
                <a:latin typeface="Arial"/>
                <a:cs typeface="Arial"/>
              </a:rPr>
              <a:t>QUERYEXPLAINATION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Using</a:t>
            </a:r>
            <a:r>
              <a:rPr sz="1800" spc="-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Arial MT"/>
                <a:cs typeface="Arial MT"/>
              </a:rPr>
              <a:t>function</a:t>
            </a:r>
            <a:r>
              <a:rPr sz="1800" spc="-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400" dirty="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sz="1800" b="1" i="1" spc="-270" dirty="0">
                <a:solidFill>
                  <a:srgbClr val="1C1C1C"/>
                </a:solidFill>
                <a:latin typeface="Arial"/>
                <a:cs typeface="Arial"/>
              </a:rPr>
              <a:t>V</a:t>
            </a:r>
            <a:r>
              <a:rPr sz="1800" b="1" i="1" spc="120" dirty="0">
                <a:solidFill>
                  <a:srgbClr val="1C1C1C"/>
                </a:solidFill>
                <a:latin typeface="Arial"/>
                <a:cs typeface="Arial"/>
              </a:rPr>
              <a:t>G</a:t>
            </a:r>
            <a:r>
              <a:rPr sz="1800" spc="-100" dirty="0">
                <a:solidFill>
                  <a:srgbClr val="1C1C1C"/>
                </a:solidFill>
                <a:latin typeface="Arial MT"/>
                <a:cs typeface="Arial MT"/>
              </a:rPr>
              <a:t>w</a:t>
            </a:r>
            <a:r>
              <a:rPr sz="1800" spc="-95" dirty="0">
                <a:solidFill>
                  <a:srgbClr val="1C1C1C"/>
                </a:solidFill>
                <a:latin typeface="Arial MT"/>
                <a:cs typeface="Arial MT"/>
              </a:rPr>
              <a:t>ork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s</a:t>
            </a:r>
            <a:r>
              <a:rPr sz="1800" spc="-1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out</a:t>
            </a:r>
            <a:r>
              <a:rPr sz="18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1C1C1C"/>
                </a:solidFill>
                <a:latin typeface="Arial MT"/>
                <a:cs typeface="Arial MT"/>
              </a:rPr>
              <a:t>average</a:t>
            </a:r>
            <a:r>
              <a:rPr sz="1800" spc="-2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8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column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i="1" spc="-140" dirty="0">
                <a:solidFill>
                  <a:srgbClr val="1C1C1C"/>
                </a:solidFill>
                <a:latin typeface="Arial"/>
                <a:cs typeface="Arial"/>
              </a:rPr>
              <a:t>PAYLOAD_MASS_KG_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220" dirty="0">
                <a:solidFill>
                  <a:srgbClr val="1C1C1C"/>
                </a:solidFill>
                <a:latin typeface="Arial"/>
                <a:cs typeface="Arial"/>
              </a:rPr>
              <a:t>WHERE</a:t>
            </a:r>
            <a:r>
              <a:rPr sz="1800" b="1" i="1" spc="-30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1C1C1C"/>
                </a:solidFill>
                <a:latin typeface="Arial MT"/>
                <a:cs typeface="Arial MT"/>
              </a:rPr>
              <a:t>clause</a:t>
            </a:r>
            <a:r>
              <a:rPr sz="1800" spc="-1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Arial MT"/>
                <a:cs typeface="Arial MT"/>
              </a:rPr>
              <a:t>filters</a:t>
            </a:r>
            <a:r>
              <a:rPr sz="1800" spc="-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1C1C1C"/>
                </a:solidFill>
                <a:latin typeface="Arial MT"/>
                <a:cs typeface="Arial MT"/>
              </a:rPr>
              <a:t>dataset</a:t>
            </a:r>
            <a:r>
              <a:rPr sz="1800" spc="-1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spc="-45" dirty="0">
                <a:solidFill>
                  <a:srgbClr val="1C1C1C"/>
                </a:solidFill>
                <a:latin typeface="Arial MT"/>
                <a:cs typeface="Arial MT"/>
              </a:rPr>
              <a:t> only</a:t>
            </a:r>
            <a:r>
              <a:rPr sz="1800" spc="-1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perform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1C1C1C"/>
                </a:solidFill>
                <a:latin typeface="Arial MT"/>
                <a:cs typeface="Arial MT"/>
              </a:rPr>
              <a:t>calculations</a:t>
            </a:r>
            <a:r>
              <a:rPr sz="1800" spc="-1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1800" spc="-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155" dirty="0">
                <a:solidFill>
                  <a:srgbClr val="1C1C1C"/>
                </a:solidFill>
                <a:latin typeface="Arial"/>
                <a:cs typeface="Arial"/>
              </a:rPr>
              <a:t>Booster_version</a:t>
            </a:r>
            <a:r>
              <a:rPr sz="1800" b="1" i="1" spc="-1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10" dirty="0">
                <a:solidFill>
                  <a:srgbClr val="1C1C1C"/>
                </a:solidFill>
                <a:latin typeface="Arial"/>
                <a:cs typeface="Arial"/>
              </a:rPr>
              <a:t>F9</a:t>
            </a:r>
            <a:r>
              <a:rPr sz="1800" b="1" i="1" spc="-2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Arial"/>
                <a:cs typeface="Arial"/>
              </a:rPr>
              <a:t>v1.1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9136" y="3862578"/>
            <a:ext cx="1687055" cy="163296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164068" y="3137916"/>
            <a:ext cx="298450" cy="676275"/>
            <a:chOff x="8164068" y="3137916"/>
            <a:chExt cx="298450" cy="676275"/>
          </a:xfrm>
        </p:grpSpPr>
        <p:sp>
          <p:nvSpPr>
            <p:cNvPr id="7" name="object 7"/>
            <p:cNvSpPr/>
            <p:nvPr/>
          </p:nvSpPr>
          <p:spPr>
            <a:xfrm>
              <a:off x="8170545" y="3144393"/>
              <a:ext cx="285115" cy="662940"/>
            </a:xfrm>
            <a:custGeom>
              <a:avLst/>
              <a:gdLst/>
              <a:ahLst/>
              <a:cxnLst/>
              <a:rect l="l" t="t" r="r" b="b"/>
              <a:pathLst>
                <a:path w="285115" h="662939">
                  <a:moveTo>
                    <a:pt x="213740" y="0"/>
                  </a:moveTo>
                  <a:lnTo>
                    <a:pt x="71247" y="0"/>
                  </a:lnTo>
                  <a:lnTo>
                    <a:pt x="71247" y="520446"/>
                  </a:lnTo>
                  <a:lnTo>
                    <a:pt x="0" y="520446"/>
                  </a:lnTo>
                  <a:lnTo>
                    <a:pt x="142494" y="662940"/>
                  </a:lnTo>
                  <a:lnTo>
                    <a:pt x="284988" y="520446"/>
                  </a:lnTo>
                  <a:lnTo>
                    <a:pt x="213740" y="520446"/>
                  </a:lnTo>
                  <a:lnTo>
                    <a:pt x="21374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70545" y="3144393"/>
              <a:ext cx="285115" cy="662940"/>
            </a:xfrm>
            <a:custGeom>
              <a:avLst/>
              <a:gdLst/>
              <a:ahLst/>
              <a:cxnLst/>
              <a:rect l="l" t="t" r="r" b="b"/>
              <a:pathLst>
                <a:path w="285115" h="662939">
                  <a:moveTo>
                    <a:pt x="0" y="520446"/>
                  </a:moveTo>
                  <a:lnTo>
                    <a:pt x="71247" y="520446"/>
                  </a:lnTo>
                  <a:lnTo>
                    <a:pt x="71247" y="0"/>
                  </a:lnTo>
                  <a:lnTo>
                    <a:pt x="213740" y="0"/>
                  </a:lnTo>
                  <a:lnTo>
                    <a:pt x="213740" y="520446"/>
                  </a:lnTo>
                  <a:lnTo>
                    <a:pt x="284988" y="520446"/>
                  </a:lnTo>
                  <a:lnTo>
                    <a:pt x="142494" y="662940"/>
                  </a:lnTo>
                  <a:lnTo>
                    <a:pt x="0" y="520446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27</a:t>
            </a:fld>
            <a:endParaRPr spc="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3320" y="1528952"/>
            <a:ext cx="9745980" cy="1084580"/>
          </a:xfrm>
          <a:prstGeom prst="rect">
            <a:avLst/>
          </a:prstGeom>
          <a:solidFill>
            <a:srgbClr val="FFFFFF"/>
          </a:solidFill>
          <a:ln w="12953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200"/>
              </a:lnSpc>
            </a:pP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endParaRPr sz="2000">
              <a:latin typeface="Microsoft Sans Serif"/>
              <a:cs typeface="Microsoft Sans Serif"/>
            </a:endParaRPr>
          </a:p>
          <a:p>
            <a:pPr marL="90805" marR="555625">
              <a:lnSpc>
                <a:spcPts val="1920"/>
              </a:lnSpc>
              <a:spcBef>
                <a:spcPts val="1380"/>
              </a:spcBef>
            </a:pP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MIN(Date)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 pad)'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7552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170" dirty="0"/>
              <a:t> Successful</a:t>
            </a:r>
            <a:r>
              <a:rPr spc="-75" dirty="0"/>
              <a:t> </a:t>
            </a:r>
            <a:r>
              <a:rPr spc="-95" dirty="0"/>
              <a:t>Ground</a:t>
            </a:r>
            <a:r>
              <a:rPr spc="-135" dirty="0"/>
              <a:t> </a:t>
            </a:r>
            <a:r>
              <a:rPr spc="-35" dirty="0"/>
              <a:t>Landing</a:t>
            </a:r>
            <a:r>
              <a:rPr spc="-130" dirty="0"/>
              <a:t> </a:t>
            </a:r>
            <a:r>
              <a:rPr spc="-40" dirty="0"/>
              <a:t>Date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7264" y="4005783"/>
            <a:ext cx="6862445" cy="1686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1C1C1C"/>
                </a:solidFill>
                <a:latin typeface="Arial"/>
                <a:cs typeface="Arial"/>
              </a:rPr>
              <a:t>QUERYEXPLAINATION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Using</a:t>
            </a:r>
            <a:r>
              <a:rPr sz="1800" spc="-20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1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1C1C1C"/>
                </a:solidFill>
                <a:latin typeface="Arial MT"/>
                <a:cs typeface="Arial MT"/>
              </a:rPr>
              <a:t>function</a:t>
            </a:r>
            <a:r>
              <a:rPr sz="1800" spc="-8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70" dirty="0">
                <a:solidFill>
                  <a:srgbClr val="1C1C1C"/>
                </a:solidFill>
                <a:latin typeface="Arial"/>
                <a:cs typeface="Arial"/>
              </a:rPr>
              <a:t>MIN()</a:t>
            </a:r>
            <a:r>
              <a:rPr sz="1800" spc="-70" dirty="0">
                <a:solidFill>
                  <a:srgbClr val="1C1C1C"/>
                </a:solidFill>
                <a:latin typeface="Arial MT"/>
                <a:cs typeface="Arial MT"/>
              </a:rPr>
              <a:t>works</a:t>
            </a:r>
            <a:r>
              <a:rPr sz="1800" spc="-1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out</a:t>
            </a:r>
            <a:r>
              <a:rPr sz="1800" spc="-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1C1C1C"/>
                </a:solidFill>
                <a:latin typeface="Arial MT"/>
                <a:cs typeface="Arial MT"/>
              </a:rPr>
              <a:t>minimum</a:t>
            </a:r>
            <a:r>
              <a:rPr sz="1800" spc="-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1C1C1C"/>
                </a:solidFill>
                <a:latin typeface="Arial MT"/>
                <a:cs typeface="Arial MT"/>
              </a:rPr>
              <a:t>date</a:t>
            </a:r>
            <a:r>
              <a:rPr sz="1800" spc="-1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800" spc="-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1C1C1C"/>
                </a:solidFill>
                <a:latin typeface="Arial MT"/>
                <a:cs typeface="Arial MT"/>
              </a:rPr>
              <a:t>column</a:t>
            </a:r>
            <a:r>
              <a:rPr sz="18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Arial"/>
                <a:cs typeface="Arial"/>
              </a:rPr>
              <a:t>Date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"/>
              <a:cs typeface="Arial"/>
            </a:endParaRPr>
          </a:p>
          <a:p>
            <a:pPr marL="12700" marR="1671320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2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210" dirty="0">
                <a:solidFill>
                  <a:srgbClr val="1C1C1C"/>
                </a:solidFill>
                <a:latin typeface="Arial"/>
                <a:cs typeface="Arial"/>
              </a:rPr>
              <a:t>WHERE</a:t>
            </a:r>
            <a:r>
              <a:rPr sz="1800" b="1" i="1" spc="-3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1C1C1C"/>
                </a:solidFill>
                <a:latin typeface="Arial MT"/>
                <a:cs typeface="Arial MT"/>
              </a:rPr>
              <a:t>clause</a:t>
            </a:r>
            <a:r>
              <a:rPr sz="1800" spc="-1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Arial MT"/>
                <a:cs typeface="Arial MT"/>
              </a:rPr>
              <a:t>filters</a:t>
            </a:r>
            <a:r>
              <a:rPr sz="1800" spc="-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1C1C1C"/>
                </a:solidFill>
                <a:latin typeface="Arial MT"/>
                <a:cs typeface="Arial MT"/>
              </a:rPr>
              <a:t> dataset</a:t>
            </a:r>
            <a:r>
              <a:rPr sz="1800" spc="-1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1C1C1C"/>
                </a:solidFill>
                <a:latin typeface="Arial MT"/>
                <a:cs typeface="Arial MT"/>
              </a:rPr>
              <a:t>only</a:t>
            </a:r>
            <a:r>
              <a:rPr sz="1800" spc="-1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perform </a:t>
            </a:r>
            <a:r>
              <a:rPr sz="1800" spc="-85" dirty="0">
                <a:solidFill>
                  <a:srgbClr val="1C1C1C"/>
                </a:solidFill>
                <a:latin typeface="Arial MT"/>
                <a:cs typeface="Arial MT"/>
              </a:rPr>
              <a:t>calculations</a:t>
            </a:r>
            <a:r>
              <a:rPr sz="18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1C1C1C"/>
                </a:solidFill>
                <a:latin typeface="Arial MT"/>
                <a:cs typeface="Arial MT"/>
              </a:rPr>
              <a:t>on </a:t>
            </a:r>
            <a:r>
              <a:rPr sz="1800" b="1" i="1" spc="-160" dirty="0">
                <a:solidFill>
                  <a:srgbClr val="1C1C1C"/>
                </a:solidFill>
                <a:latin typeface="Arial"/>
                <a:cs typeface="Arial"/>
              </a:rPr>
              <a:t>Landing_Outcome</a:t>
            </a:r>
            <a:r>
              <a:rPr sz="1800" b="1" i="1" spc="-1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235" dirty="0">
                <a:solidFill>
                  <a:srgbClr val="1C1C1C"/>
                </a:solidFill>
                <a:latin typeface="Arial"/>
                <a:cs typeface="Arial"/>
              </a:rPr>
              <a:t>Success</a:t>
            </a:r>
            <a:r>
              <a:rPr sz="1800" b="1" i="1" spc="-3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30" dirty="0">
                <a:solidFill>
                  <a:srgbClr val="1C1C1C"/>
                </a:solidFill>
                <a:latin typeface="Arial"/>
                <a:cs typeface="Arial"/>
              </a:rPr>
              <a:t>(ground</a:t>
            </a:r>
            <a:r>
              <a:rPr sz="1800" b="1" i="1" spc="-1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45" dirty="0">
                <a:solidFill>
                  <a:srgbClr val="1C1C1C"/>
                </a:solidFill>
                <a:latin typeface="Arial"/>
                <a:cs typeface="Arial"/>
              </a:rPr>
              <a:t>pad)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138" y="3832859"/>
            <a:ext cx="2229611" cy="129691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72283" y="2686811"/>
            <a:ext cx="240029" cy="1097280"/>
            <a:chOff x="2272283" y="2686811"/>
            <a:chExt cx="240029" cy="1097280"/>
          </a:xfrm>
        </p:grpSpPr>
        <p:sp>
          <p:nvSpPr>
            <p:cNvPr id="7" name="object 7"/>
            <p:cNvSpPr/>
            <p:nvPr/>
          </p:nvSpPr>
          <p:spPr>
            <a:xfrm>
              <a:off x="2278760" y="2693288"/>
              <a:ext cx="227329" cy="1084580"/>
            </a:xfrm>
            <a:custGeom>
              <a:avLst/>
              <a:gdLst/>
              <a:ahLst/>
              <a:cxnLst/>
              <a:rect l="l" t="t" r="r" b="b"/>
              <a:pathLst>
                <a:path w="227330" h="1084579">
                  <a:moveTo>
                    <a:pt x="170307" y="0"/>
                  </a:moveTo>
                  <a:lnTo>
                    <a:pt x="56769" y="0"/>
                  </a:lnTo>
                  <a:lnTo>
                    <a:pt x="56769" y="970788"/>
                  </a:lnTo>
                  <a:lnTo>
                    <a:pt x="0" y="970788"/>
                  </a:lnTo>
                  <a:lnTo>
                    <a:pt x="113538" y="1084326"/>
                  </a:lnTo>
                  <a:lnTo>
                    <a:pt x="227076" y="970788"/>
                  </a:lnTo>
                  <a:lnTo>
                    <a:pt x="170307" y="970788"/>
                  </a:lnTo>
                  <a:lnTo>
                    <a:pt x="1703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78760" y="2693288"/>
              <a:ext cx="227329" cy="1084580"/>
            </a:xfrm>
            <a:custGeom>
              <a:avLst/>
              <a:gdLst/>
              <a:ahLst/>
              <a:cxnLst/>
              <a:rect l="l" t="t" r="r" b="b"/>
              <a:pathLst>
                <a:path w="227330" h="1084579">
                  <a:moveTo>
                    <a:pt x="0" y="970788"/>
                  </a:moveTo>
                  <a:lnTo>
                    <a:pt x="56769" y="970788"/>
                  </a:lnTo>
                  <a:lnTo>
                    <a:pt x="56769" y="0"/>
                  </a:lnTo>
                  <a:lnTo>
                    <a:pt x="170307" y="0"/>
                  </a:lnTo>
                  <a:lnTo>
                    <a:pt x="170307" y="970788"/>
                  </a:lnTo>
                  <a:lnTo>
                    <a:pt x="227076" y="970788"/>
                  </a:lnTo>
                  <a:lnTo>
                    <a:pt x="113538" y="1084326"/>
                  </a:lnTo>
                  <a:lnTo>
                    <a:pt x="0" y="970788"/>
                  </a:lnTo>
                  <a:close/>
                </a:path>
              </a:pathLst>
            </a:custGeom>
            <a:ln w="12953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28</a:t>
            </a:fld>
            <a:endParaRPr spc="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8666" y="3207379"/>
            <a:ext cx="6875780" cy="259270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200" b="1" spc="-229" dirty="0">
                <a:solidFill>
                  <a:srgbClr val="1C1C1C"/>
                </a:solidFill>
                <a:latin typeface="Arial"/>
                <a:cs typeface="Arial"/>
              </a:rPr>
              <a:t>QUERY</a:t>
            </a:r>
            <a:r>
              <a:rPr sz="2200" b="1" spc="-3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200" b="1" spc="-50" dirty="0">
                <a:solidFill>
                  <a:srgbClr val="1C1C1C"/>
                </a:solidFill>
                <a:latin typeface="Arial"/>
                <a:cs typeface="Arial"/>
              </a:rPr>
              <a:t>EXPLAINATION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2000">
              <a:latin typeface="Microsoft Sans Serif"/>
              <a:cs typeface="Microsoft Sans Serif"/>
            </a:endParaRPr>
          </a:p>
          <a:p>
            <a:pPr marL="12700" marR="300990">
              <a:lnSpc>
                <a:spcPct val="138300"/>
              </a:lnSpc>
              <a:spcBef>
                <a:spcPts val="5"/>
              </a:spcBef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=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ts val="3320"/>
              </a:lnSpc>
              <a:spcBef>
                <a:spcPts val="105"/>
              </a:spcBef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specifies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additional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Payload_MASS_KG_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&gt;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Payload_MASS_KG_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&lt;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9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-50" dirty="0"/>
              <a:t> </a:t>
            </a:r>
            <a:r>
              <a:rPr sz="2500" spc="-20" dirty="0"/>
              <a:t>Drone</a:t>
            </a:r>
            <a:r>
              <a:rPr sz="2500" spc="-65" dirty="0"/>
              <a:t> </a:t>
            </a:r>
            <a:r>
              <a:rPr sz="2500" spc="-55" dirty="0"/>
              <a:t>Ship</a:t>
            </a:r>
            <a:r>
              <a:rPr sz="2500" spc="-45" dirty="0"/>
              <a:t> </a:t>
            </a:r>
            <a:r>
              <a:rPr sz="2500" spc="-25" dirty="0"/>
              <a:t>Landing</a:t>
            </a:r>
            <a:r>
              <a:rPr sz="2500" spc="-5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spc="-80" dirty="0"/>
              <a:t>Payload</a:t>
            </a:r>
            <a:r>
              <a:rPr sz="2500" spc="-50" dirty="0"/>
              <a:t> </a:t>
            </a:r>
            <a:r>
              <a:rPr sz="2500" spc="-35" dirty="0"/>
              <a:t>between</a:t>
            </a:r>
            <a:r>
              <a:rPr sz="2500" spc="-60" dirty="0"/>
              <a:t> </a:t>
            </a:r>
            <a:r>
              <a:rPr sz="2500" spc="110" dirty="0"/>
              <a:t>4000</a:t>
            </a:r>
            <a:r>
              <a:rPr sz="2500" spc="-50" dirty="0"/>
              <a:t> </a:t>
            </a:r>
            <a:r>
              <a:rPr sz="2500" dirty="0"/>
              <a:t>and</a:t>
            </a:r>
            <a:r>
              <a:rPr sz="2500" spc="-45" dirty="0"/>
              <a:t> </a:t>
            </a:r>
            <a:r>
              <a:rPr sz="2500" spc="90" dirty="0"/>
              <a:t>6000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997838" y="1663064"/>
            <a:ext cx="7398384" cy="1200150"/>
          </a:xfrm>
          <a:prstGeom prst="rect">
            <a:avLst/>
          </a:prstGeom>
          <a:solidFill>
            <a:srgbClr val="FFFFFF"/>
          </a:solidFill>
          <a:ln w="12953">
            <a:solidFill>
              <a:srgbClr val="4471C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latin typeface="Calibri"/>
                <a:cs typeface="Calibri"/>
              </a:rPr>
              <a:t>SQL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SELECT</a:t>
            </a:r>
            <a:r>
              <a:rPr sz="1800" spc="-10" dirty="0">
                <a:latin typeface="Calibri"/>
                <a:cs typeface="Calibri"/>
              </a:rPr>
              <a:t> BOOSTER_VERSION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SPACEXTBL </a:t>
            </a:r>
            <a:r>
              <a:rPr sz="1800" spc="-10" dirty="0">
                <a:latin typeface="Calibri"/>
                <a:cs typeface="Calibri"/>
              </a:rPr>
              <a:t>WHERE</a:t>
            </a:r>
            <a:endParaRPr sz="1800">
              <a:latin typeface="Calibri"/>
              <a:cs typeface="Calibri"/>
            </a:endParaRPr>
          </a:p>
          <a:p>
            <a:pPr marL="90805" marR="1673860">
              <a:lnSpc>
                <a:spcPct val="100000"/>
              </a:lnSpc>
              <a:tabLst>
                <a:tab pos="1276350" algn="l"/>
                <a:tab pos="1811020" algn="l"/>
              </a:tabLst>
            </a:pPr>
            <a:r>
              <a:rPr sz="1800" spc="-10" dirty="0">
                <a:latin typeface="Calibri"/>
                <a:cs typeface="Calibri"/>
              </a:rPr>
              <a:t>"LANDING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dirty="0">
                <a:latin typeface="Calibri"/>
                <a:cs typeface="Calibri"/>
              </a:rPr>
              <a:t>OUTCOME"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'Success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(drone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ship)'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4000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&lt; </a:t>
            </a:r>
            <a:r>
              <a:rPr sz="1800" spc="-10" dirty="0">
                <a:latin typeface="Calibri"/>
                <a:cs typeface="Calibri"/>
              </a:rPr>
              <a:t>PAYLOAD_MASS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spc="-20" dirty="0">
                <a:latin typeface="Calibri"/>
                <a:cs typeface="Calibri"/>
              </a:rPr>
              <a:t>&lt;6000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9619" y="2044446"/>
            <a:ext cx="2516505" cy="2603500"/>
            <a:chOff x="8389619" y="2044446"/>
            <a:chExt cx="2516505" cy="2603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7443" y="2044446"/>
              <a:ext cx="1638299" cy="26029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96096" y="2262759"/>
              <a:ext cx="871855" cy="266700"/>
            </a:xfrm>
            <a:custGeom>
              <a:avLst/>
              <a:gdLst/>
              <a:ahLst/>
              <a:cxnLst/>
              <a:rect l="l" t="t" r="r" b="b"/>
              <a:pathLst>
                <a:path w="871854" h="266700">
                  <a:moveTo>
                    <a:pt x="738378" y="0"/>
                  </a:moveTo>
                  <a:lnTo>
                    <a:pt x="738378" y="66675"/>
                  </a:lnTo>
                  <a:lnTo>
                    <a:pt x="0" y="66675"/>
                  </a:lnTo>
                  <a:lnTo>
                    <a:pt x="0" y="200025"/>
                  </a:lnTo>
                  <a:lnTo>
                    <a:pt x="738378" y="200025"/>
                  </a:lnTo>
                  <a:lnTo>
                    <a:pt x="738378" y="266700"/>
                  </a:lnTo>
                  <a:lnTo>
                    <a:pt x="871728" y="133350"/>
                  </a:lnTo>
                  <a:lnTo>
                    <a:pt x="7383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96096" y="2262759"/>
              <a:ext cx="871855" cy="266700"/>
            </a:xfrm>
            <a:custGeom>
              <a:avLst/>
              <a:gdLst/>
              <a:ahLst/>
              <a:cxnLst/>
              <a:rect l="l" t="t" r="r" b="b"/>
              <a:pathLst>
                <a:path w="871854" h="266700">
                  <a:moveTo>
                    <a:pt x="0" y="66675"/>
                  </a:moveTo>
                  <a:lnTo>
                    <a:pt x="738378" y="66675"/>
                  </a:lnTo>
                  <a:lnTo>
                    <a:pt x="738378" y="0"/>
                  </a:lnTo>
                  <a:lnTo>
                    <a:pt x="871728" y="133350"/>
                  </a:lnTo>
                  <a:lnTo>
                    <a:pt x="738378" y="266700"/>
                  </a:lnTo>
                  <a:lnTo>
                    <a:pt x="738378" y="200025"/>
                  </a:lnTo>
                  <a:lnTo>
                    <a:pt x="0" y="200025"/>
                  </a:lnTo>
                  <a:lnTo>
                    <a:pt x="0" y="66675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29</a:t>
            </a:fld>
            <a:endParaRPr spc="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29625" y="6079580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3" y="1345529"/>
            <a:ext cx="3515995" cy="4792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-Building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-Building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(Classification)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5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Executive</a:t>
            </a:r>
            <a:r>
              <a:rPr spc="-75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762" y="1826132"/>
            <a:ext cx="8171815" cy="1357630"/>
          </a:xfrm>
          <a:prstGeom prst="rect">
            <a:avLst/>
          </a:prstGeom>
          <a:solidFill>
            <a:srgbClr val="FFFFFF"/>
          </a:solidFill>
          <a:ln w="12953">
            <a:solidFill>
              <a:srgbClr val="4471C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latin typeface="Calibri"/>
                <a:cs typeface="Calibri"/>
              </a:rPr>
              <a:t>SQL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QUERY</a:t>
            </a:r>
            <a:endParaRPr sz="1600">
              <a:latin typeface="Calibri"/>
              <a:cs typeface="Calibri"/>
            </a:endParaRPr>
          </a:p>
          <a:p>
            <a:pPr marL="90170" marR="986155">
              <a:lnSpc>
                <a:spcPct val="100000"/>
              </a:lnSpc>
              <a:spcBef>
                <a:spcPts val="1395"/>
              </a:spcBef>
            </a:pPr>
            <a:r>
              <a:rPr sz="1600" dirty="0">
                <a:latin typeface="Calibri"/>
                <a:cs typeface="Calibri"/>
              </a:rPr>
              <a:t>SELECT</a:t>
            </a:r>
            <a:r>
              <a:rPr sz="1600" spc="-10" dirty="0">
                <a:latin typeface="Calibri"/>
                <a:cs typeface="Calibri"/>
              </a:rPr>
              <a:t> MISSION_OUTCOME,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COUNT(MISSION_OUTCOME)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TOTAL_NUMBER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FROM SPACEXTBL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GROUP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MISSION_OUTCOME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79608"/>
            <a:ext cx="978217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25" dirty="0"/>
              <a:t>Total</a:t>
            </a:r>
            <a:r>
              <a:rPr sz="3100" spc="-114" dirty="0"/>
              <a:t> </a:t>
            </a:r>
            <a:r>
              <a:rPr sz="3100" spc="-75" dirty="0"/>
              <a:t>Number</a:t>
            </a:r>
            <a:r>
              <a:rPr sz="3100" spc="-95" dirty="0"/>
              <a:t> </a:t>
            </a:r>
            <a:r>
              <a:rPr sz="3100" dirty="0"/>
              <a:t>of</a:t>
            </a:r>
            <a:r>
              <a:rPr sz="3100" spc="-100" dirty="0"/>
              <a:t> </a:t>
            </a:r>
            <a:r>
              <a:rPr sz="3100" spc="-145" dirty="0"/>
              <a:t>Successful</a:t>
            </a:r>
            <a:r>
              <a:rPr sz="3100" spc="-60" dirty="0"/>
              <a:t> </a:t>
            </a:r>
            <a:r>
              <a:rPr sz="3100" dirty="0"/>
              <a:t>and</a:t>
            </a:r>
            <a:r>
              <a:rPr sz="3100" spc="-85" dirty="0"/>
              <a:t> </a:t>
            </a:r>
            <a:r>
              <a:rPr sz="3100" spc="-55" dirty="0"/>
              <a:t>Failure</a:t>
            </a:r>
            <a:r>
              <a:rPr sz="3100" spc="-85" dirty="0"/>
              <a:t> </a:t>
            </a:r>
            <a:r>
              <a:rPr sz="3100" spc="-55" dirty="0"/>
              <a:t>Mission</a:t>
            </a:r>
            <a:r>
              <a:rPr sz="3100" spc="-80" dirty="0"/>
              <a:t> </a:t>
            </a:r>
            <a:r>
              <a:rPr sz="3100" spc="-60" dirty="0"/>
              <a:t>Outcomes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770381" y="3176777"/>
            <a:ext cx="4521200" cy="2453005"/>
            <a:chOff x="770381" y="3176777"/>
            <a:chExt cx="4521200" cy="2453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381" y="3877055"/>
              <a:ext cx="4520933" cy="17525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15208" y="3183254"/>
              <a:ext cx="356235" cy="737870"/>
            </a:xfrm>
            <a:custGeom>
              <a:avLst/>
              <a:gdLst/>
              <a:ahLst/>
              <a:cxnLst/>
              <a:rect l="l" t="t" r="r" b="b"/>
              <a:pathLst>
                <a:path w="356235" h="737870">
                  <a:moveTo>
                    <a:pt x="266890" y="0"/>
                  </a:moveTo>
                  <a:lnTo>
                    <a:pt x="88963" y="0"/>
                  </a:lnTo>
                  <a:lnTo>
                    <a:pt x="88963" y="559689"/>
                  </a:lnTo>
                  <a:lnTo>
                    <a:pt x="0" y="559689"/>
                  </a:lnTo>
                  <a:lnTo>
                    <a:pt x="177927" y="737616"/>
                  </a:lnTo>
                  <a:lnTo>
                    <a:pt x="355854" y="559689"/>
                  </a:lnTo>
                  <a:lnTo>
                    <a:pt x="266890" y="559689"/>
                  </a:lnTo>
                  <a:lnTo>
                    <a:pt x="26689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15208" y="3183254"/>
              <a:ext cx="356235" cy="737870"/>
            </a:xfrm>
            <a:custGeom>
              <a:avLst/>
              <a:gdLst/>
              <a:ahLst/>
              <a:cxnLst/>
              <a:rect l="l" t="t" r="r" b="b"/>
              <a:pathLst>
                <a:path w="356235" h="737870">
                  <a:moveTo>
                    <a:pt x="0" y="559689"/>
                  </a:moveTo>
                  <a:lnTo>
                    <a:pt x="88963" y="559689"/>
                  </a:lnTo>
                  <a:lnTo>
                    <a:pt x="88963" y="0"/>
                  </a:lnTo>
                  <a:lnTo>
                    <a:pt x="266890" y="0"/>
                  </a:lnTo>
                  <a:lnTo>
                    <a:pt x="266890" y="559689"/>
                  </a:lnTo>
                  <a:lnTo>
                    <a:pt x="355854" y="559689"/>
                  </a:lnTo>
                  <a:lnTo>
                    <a:pt x="177927" y="737616"/>
                  </a:lnTo>
                  <a:lnTo>
                    <a:pt x="0" y="559689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50548" y="4353035"/>
            <a:ext cx="53282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Query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Select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Mission_Outcome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column,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Count()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total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mission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 </a:t>
            </a:r>
            <a:r>
              <a:rPr sz="1800" dirty="0">
                <a:latin typeface="Calibri"/>
                <a:cs typeface="Calibri"/>
              </a:rPr>
              <a:t>Group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summarize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30</a:t>
            </a:fld>
            <a:endParaRPr spc="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43" y="6079580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31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7205" y="1458086"/>
            <a:ext cx="5599430" cy="2472690"/>
          </a:xfrm>
          <a:prstGeom prst="rect">
            <a:avLst/>
          </a:prstGeom>
          <a:solidFill>
            <a:srgbClr val="FFFFFF"/>
          </a:solidFill>
          <a:ln w="12953">
            <a:solidFill>
              <a:srgbClr val="4471C4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marL="319405" indent="-228600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319405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endParaRPr sz="2200">
              <a:latin typeface="Microsoft Sans Serif"/>
              <a:cs typeface="Microsoft Sans Serif"/>
            </a:endParaRPr>
          </a:p>
          <a:p>
            <a:pPr marL="90805" marR="2450465">
              <a:lnSpc>
                <a:spcPct val="172800"/>
              </a:lnSpc>
              <a:spcBef>
                <a:spcPts val="35"/>
              </a:spcBef>
            </a:pPr>
            <a:r>
              <a:rPr sz="1600" dirty="0">
                <a:latin typeface="Calibri"/>
                <a:cs typeface="Calibri"/>
              </a:rPr>
              <a:t>SELECT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DISTINCT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BOOSTER_VERSION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SPACEXTBL</a:t>
            </a:r>
            <a:endParaRPr sz="16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1405"/>
              </a:spcBef>
              <a:tabLst>
                <a:tab pos="2285365" algn="l"/>
              </a:tabLst>
            </a:pPr>
            <a:r>
              <a:rPr sz="1600" dirty="0">
                <a:latin typeface="Calibri"/>
                <a:cs typeface="Calibri"/>
              </a:rPr>
              <a:t>WHERE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PAYLOAD_MASS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KG_</a:t>
            </a:r>
            <a:r>
              <a:rPr sz="1600" spc="-8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  <a:p>
            <a:pPr marL="274955">
              <a:lnSpc>
                <a:spcPct val="100000"/>
              </a:lnSpc>
              <a:spcBef>
                <a:spcPts val="1395"/>
              </a:spcBef>
              <a:tabLst>
                <a:tab pos="2955290" algn="l"/>
              </a:tabLst>
            </a:pPr>
            <a:r>
              <a:rPr sz="1600" dirty="0">
                <a:latin typeface="Calibri"/>
                <a:cs typeface="Calibri"/>
              </a:rPr>
              <a:t>(SELECT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MAX(PAYLOAD_MASS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600" spc="-10" dirty="0">
                <a:latin typeface="Calibri"/>
                <a:cs typeface="Calibri"/>
              </a:rPr>
              <a:t>KG_)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SPACEXTBL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7133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Boosters</a:t>
            </a:r>
            <a:r>
              <a:rPr spc="-100" dirty="0"/>
              <a:t> </a:t>
            </a:r>
            <a:r>
              <a:rPr spc="-95" dirty="0"/>
              <a:t>Carried </a:t>
            </a:r>
            <a:r>
              <a:rPr spc="-140" dirty="0"/>
              <a:t>Maximum</a:t>
            </a:r>
            <a:r>
              <a:rPr spc="-110" dirty="0"/>
              <a:t> </a:t>
            </a:r>
            <a:r>
              <a:rPr spc="-100" dirty="0"/>
              <a:t>Payload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5148" y="4079392"/>
            <a:ext cx="2573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QUERY</a:t>
            </a:r>
            <a:r>
              <a:rPr sz="1800" b="1" spc="-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EXPLAINATION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148" y="4776622"/>
            <a:ext cx="774382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89965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Using</a:t>
            </a:r>
            <a:r>
              <a:rPr sz="18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word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Arial"/>
                <a:cs typeface="Arial"/>
              </a:rPr>
              <a:t>DISTINCT</a:t>
            </a:r>
            <a:r>
              <a:rPr sz="1800" b="1" i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query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means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it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will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only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show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Unique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values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Arial"/>
                <a:cs typeface="Arial"/>
              </a:rPr>
              <a:t>Booster_Version</a:t>
            </a:r>
            <a:r>
              <a:rPr sz="1800" b="1" i="1" spc="-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column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from </a:t>
            </a:r>
            <a:r>
              <a:rPr sz="1800" b="1" i="1" spc="-10" dirty="0">
                <a:solidFill>
                  <a:srgbClr val="1C1C1C"/>
                </a:solidFill>
                <a:latin typeface="Arial"/>
                <a:cs typeface="Arial"/>
              </a:rPr>
              <a:t>SPACEXTBL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sz="1800" b="1" i="1" dirty="0">
                <a:solidFill>
                  <a:srgbClr val="1C1C1C"/>
                </a:solidFill>
                <a:latin typeface="Arial"/>
                <a:cs typeface="Arial"/>
              </a:rPr>
              <a:t>SUBQUERY</a:t>
            </a:r>
            <a:r>
              <a:rPr sz="1800" b="1" i="1" spc="4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e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where</a:t>
            </a:r>
            <a:r>
              <a:rPr sz="1800" b="1" spc="4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Clause</a:t>
            </a:r>
            <a:r>
              <a:rPr sz="1800" spc="4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filtered</a:t>
            </a:r>
            <a:r>
              <a:rPr sz="1800" spc="4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result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spc="4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certain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condition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maximum</a:t>
            </a:r>
            <a:r>
              <a:rPr sz="18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payload.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5964" y="1313688"/>
            <a:ext cx="2209799" cy="471220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311646" y="2535173"/>
            <a:ext cx="2162810" cy="405130"/>
            <a:chOff x="6311646" y="2535173"/>
            <a:chExt cx="2162810" cy="405130"/>
          </a:xfrm>
        </p:grpSpPr>
        <p:sp>
          <p:nvSpPr>
            <p:cNvPr id="9" name="object 9"/>
            <p:cNvSpPr/>
            <p:nvPr/>
          </p:nvSpPr>
          <p:spPr>
            <a:xfrm>
              <a:off x="6318123" y="2541650"/>
              <a:ext cx="2150110" cy="391795"/>
            </a:xfrm>
            <a:custGeom>
              <a:avLst/>
              <a:gdLst/>
              <a:ahLst/>
              <a:cxnLst/>
              <a:rect l="l" t="t" r="r" b="b"/>
              <a:pathLst>
                <a:path w="2150109" h="391794">
                  <a:moveTo>
                    <a:pt x="1953768" y="0"/>
                  </a:moveTo>
                  <a:lnTo>
                    <a:pt x="1953768" y="97916"/>
                  </a:lnTo>
                  <a:lnTo>
                    <a:pt x="0" y="97916"/>
                  </a:lnTo>
                  <a:lnTo>
                    <a:pt x="0" y="293750"/>
                  </a:lnTo>
                  <a:lnTo>
                    <a:pt x="1953768" y="293750"/>
                  </a:lnTo>
                  <a:lnTo>
                    <a:pt x="1953768" y="391667"/>
                  </a:lnTo>
                  <a:lnTo>
                    <a:pt x="2149602" y="195833"/>
                  </a:lnTo>
                  <a:lnTo>
                    <a:pt x="19537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18123" y="2541650"/>
              <a:ext cx="2150110" cy="391795"/>
            </a:xfrm>
            <a:custGeom>
              <a:avLst/>
              <a:gdLst/>
              <a:ahLst/>
              <a:cxnLst/>
              <a:rect l="l" t="t" r="r" b="b"/>
              <a:pathLst>
                <a:path w="2150109" h="391794">
                  <a:moveTo>
                    <a:pt x="0" y="97916"/>
                  </a:moveTo>
                  <a:lnTo>
                    <a:pt x="1953768" y="97916"/>
                  </a:lnTo>
                  <a:lnTo>
                    <a:pt x="1953768" y="0"/>
                  </a:lnTo>
                  <a:lnTo>
                    <a:pt x="2149602" y="195833"/>
                  </a:lnTo>
                  <a:lnTo>
                    <a:pt x="1953768" y="391667"/>
                  </a:lnTo>
                  <a:lnTo>
                    <a:pt x="1953768" y="293750"/>
                  </a:lnTo>
                  <a:lnTo>
                    <a:pt x="0" y="293750"/>
                  </a:lnTo>
                  <a:lnTo>
                    <a:pt x="0" y="97916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762" y="1826132"/>
            <a:ext cx="5773420" cy="2425700"/>
          </a:xfrm>
          <a:prstGeom prst="rect">
            <a:avLst/>
          </a:prstGeom>
          <a:solidFill>
            <a:srgbClr val="FFFFFF"/>
          </a:solidFill>
          <a:ln w="12953">
            <a:solidFill>
              <a:srgbClr val="4471C4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19"/>
              </a:spcBef>
            </a:pP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endParaRPr sz="220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  <a:spcBef>
                <a:spcPts val="1435"/>
              </a:spcBef>
              <a:tabLst>
                <a:tab pos="1692275" algn="l"/>
              </a:tabLst>
            </a:pPr>
            <a:r>
              <a:rPr sz="1600" dirty="0">
                <a:latin typeface="Calibri"/>
                <a:cs typeface="Calibri"/>
              </a:rPr>
              <a:t>SELECT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LANDING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OUTCOME,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BOOSTER_VERSION,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LAUNCH_SITE</a:t>
            </a:r>
            <a:endParaRPr sz="1600">
              <a:latin typeface="Calibri"/>
              <a:cs typeface="Calibri"/>
            </a:endParaRPr>
          </a:p>
          <a:p>
            <a:pPr marL="90170" marR="10922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FROM</a:t>
            </a:r>
            <a:r>
              <a:rPr sz="1600" spc="-20" dirty="0">
                <a:latin typeface="Calibri"/>
                <a:cs typeface="Calibri"/>
              </a:rPr>
              <a:t> SPACEXTBL </a:t>
            </a:r>
            <a:r>
              <a:rPr sz="1600" dirty="0">
                <a:latin typeface="Calibri"/>
                <a:cs typeface="Calibri"/>
              </a:rPr>
              <a:t>WHERE </a:t>
            </a:r>
            <a:r>
              <a:rPr sz="1600" spc="-10" dirty="0">
                <a:latin typeface="Calibri"/>
                <a:cs typeface="Calibri"/>
              </a:rPr>
              <a:t>Landing_Outcome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'Failure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(drone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ship)'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YEAR(DATE)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2015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35" dirty="0"/>
              <a:t>Launch</a:t>
            </a:r>
            <a:r>
              <a:rPr spc="20" dirty="0"/>
              <a:t> </a:t>
            </a:r>
            <a:r>
              <a:rPr spc="-155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113" y="4989576"/>
            <a:ext cx="4712207" cy="12191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903220" y="4245102"/>
            <a:ext cx="274320" cy="631190"/>
            <a:chOff x="2903220" y="4245102"/>
            <a:chExt cx="274320" cy="631190"/>
          </a:xfrm>
        </p:grpSpPr>
        <p:sp>
          <p:nvSpPr>
            <p:cNvPr id="6" name="object 6"/>
            <p:cNvSpPr/>
            <p:nvPr/>
          </p:nvSpPr>
          <p:spPr>
            <a:xfrm>
              <a:off x="2909697" y="4251579"/>
              <a:ext cx="261620" cy="618490"/>
            </a:xfrm>
            <a:custGeom>
              <a:avLst/>
              <a:gdLst/>
              <a:ahLst/>
              <a:cxnLst/>
              <a:rect l="l" t="t" r="r" b="b"/>
              <a:pathLst>
                <a:path w="261619" h="618489">
                  <a:moveTo>
                    <a:pt x="196024" y="0"/>
                  </a:moveTo>
                  <a:lnTo>
                    <a:pt x="65341" y="0"/>
                  </a:lnTo>
                  <a:lnTo>
                    <a:pt x="65341" y="487299"/>
                  </a:lnTo>
                  <a:lnTo>
                    <a:pt x="0" y="487299"/>
                  </a:lnTo>
                  <a:lnTo>
                    <a:pt x="130682" y="617982"/>
                  </a:lnTo>
                  <a:lnTo>
                    <a:pt x="261365" y="487299"/>
                  </a:lnTo>
                  <a:lnTo>
                    <a:pt x="196024" y="487299"/>
                  </a:lnTo>
                  <a:lnTo>
                    <a:pt x="1960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9697" y="4251579"/>
              <a:ext cx="261620" cy="618490"/>
            </a:xfrm>
            <a:custGeom>
              <a:avLst/>
              <a:gdLst/>
              <a:ahLst/>
              <a:cxnLst/>
              <a:rect l="l" t="t" r="r" b="b"/>
              <a:pathLst>
                <a:path w="261619" h="618489">
                  <a:moveTo>
                    <a:pt x="0" y="487299"/>
                  </a:moveTo>
                  <a:lnTo>
                    <a:pt x="65341" y="487299"/>
                  </a:lnTo>
                  <a:lnTo>
                    <a:pt x="65341" y="0"/>
                  </a:lnTo>
                  <a:lnTo>
                    <a:pt x="196024" y="0"/>
                  </a:lnTo>
                  <a:lnTo>
                    <a:pt x="196024" y="487299"/>
                  </a:lnTo>
                  <a:lnTo>
                    <a:pt x="261365" y="487299"/>
                  </a:lnTo>
                  <a:lnTo>
                    <a:pt x="130682" y="617982"/>
                  </a:lnTo>
                  <a:lnTo>
                    <a:pt x="0" y="487299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71195" y="1686607"/>
            <a:ext cx="2573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QUERY</a:t>
            </a:r>
            <a:r>
              <a:rPr sz="1800" b="1" spc="-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EXPLAINATION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32</a:t>
            </a:fld>
            <a:endParaRPr spc="50" dirty="0"/>
          </a:p>
        </p:txBody>
      </p:sp>
      <p:sp>
        <p:nvSpPr>
          <p:cNvPr id="9" name="object 9"/>
          <p:cNvSpPr txBox="1"/>
          <p:nvPr/>
        </p:nvSpPr>
        <p:spPr>
          <a:xfrm>
            <a:off x="7271195" y="2383837"/>
            <a:ext cx="2696845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146935" algn="l"/>
              </a:tabLst>
            </a:pP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WHERE</a:t>
            </a:r>
            <a:r>
              <a:rPr sz="1800" spc="459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800" spc="-11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clause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filtered</a:t>
            </a:r>
            <a:r>
              <a:rPr sz="1800" spc="4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result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	</a:t>
            </a:r>
            <a:r>
              <a:rPr sz="1800" spc="-50" dirty="0">
                <a:solidFill>
                  <a:srgbClr val="1C1C1C"/>
                </a:solidFill>
                <a:latin typeface="Arial MT"/>
                <a:cs typeface="Arial MT"/>
              </a:rPr>
              <a:t>2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conditions “</a:t>
            </a:r>
            <a:r>
              <a:rPr sz="1800" spc="-10" dirty="0">
                <a:latin typeface="Calibri"/>
                <a:cs typeface="Calibri"/>
              </a:rPr>
              <a:t>Landing_Outcome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'Failure </a:t>
            </a:r>
            <a:r>
              <a:rPr sz="1800" dirty="0">
                <a:latin typeface="Calibri"/>
                <a:cs typeface="Calibri"/>
              </a:rPr>
              <a:t>(drone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ship)”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2015.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762" y="1826132"/>
            <a:ext cx="9745345" cy="1464310"/>
          </a:xfrm>
          <a:prstGeom prst="rect">
            <a:avLst/>
          </a:prstGeom>
          <a:solidFill>
            <a:srgbClr val="FFFFFF"/>
          </a:solidFill>
          <a:ln w="12953">
            <a:solidFill>
              <a:srgbClr val="4471C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latin typeface="Calibri"/>
                <a:cs typeface="Calibri"/>
              </a:rPr>
              <a:t>SQL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QUERY</a:t>
            </a:r>
            <a:endParaRPr sz="16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spcBef>
                <a:spcPts val="1395"/>
              </a:spcBef>
              <a:tabLst>
                <a:tab pos="1693545" algn="l"/>
                <a:tab pos="4311650" algn="l"/>
              </a:tabLst>
            </a:pPr>
            <a:r>
              <a:rPr sz="1600" b="1" dirty="0">
                <a:latin typeface="Calibri"/>
                <a:cs typeface="Calibri"/>
              </a:rPr>
              <a:t>SELECT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LANDING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OUTCOME,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COUNT</a:t>
            </a:r>
            <a:r>
              <a:rPr sz="1600" spc="-10" dirty="0">
                <a:latin typeface="Calibri"/>
                <a:cs typeface="Calibri"/>
              </a:rPr>
              <a:t>(LANDING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OUTCOME)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TOTAL_NUMBER </a:t>
            </a:r>
            <a:r>
              <a:rPr sz="1600" b="1" dirty="0">
                <a:latin typeface="Calibri"/>
                <a:cs typeface="Calibri"/>
              </a:rPr>
              <a:t>FROM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SPACEXTBL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WHERE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DATE</a:t>
            </a:r>
            <a:endParaRPr sz="16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  <a:tabLst>
                <a:tab pos="5463540" algn="l"/>
              </a:tabLst>
            </a:pPr>
            <a:r>
              <a:rPr sz="1600" b="1" dirty="0">
                <a:latin typeface="Calibri"/>
                <a:cs typeface="Calibri"/>
              </a:rPr>
              <a:t>BETWEEN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'2010-</a:t>
            </a:r>
            <a:r>
              <a:rPr sz="1600" spc="-20" dirty="0">
                <a:latin typeface="Calibri"/>
                <a:cs typeface="Calibri"/>
              </a:rPr>
              <a:t>06-</a:t>
            </a:r>
            <a:r>
              <a:rPr sz="1600" dirty="0">
                <a:latin typeface="Calibri"/>
                <a:cs typeface="Calibri"/>
              </a:rPr>
              <a:t>04'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'2017-</a:t>
            </a:r>
            <a:r>
              <a:rPr sz="1600" spc="-20" dirty="0">
                <a:latin typeface="Calibri"/>
                <a:cs typeface="Calibri"/>
              </a:rPr>
              <a:t>03-</a:t>
            </a:r>
            <a:r>
              <a:rPr sz="1600" dirty="0">
                <a:latin typeface="Calibri"/>
                <a:cs typeface="Calibri"/>
              </a:rPr>
              <a:t>20'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GROUP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BY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LANDING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OUTCOME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ORDER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BY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TOTAL_NUMBER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DESC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/>
              <a:t>Rank</a:t>
            </a:r>
            <a:r>
              <a:rPr sz="2800" spc="-30" dirty="0"/>
              <a:t> </a:t>
            </a:r>
            <a:r>
              <a:rPr sz="2800" spc="-40" dirty="0"/>
              <a:t>Landing</a:t>
            </a:r>
            <a:r>
              <a:rPr sz="2800" spc="-65" dirty="0"/>
              <a:t> </a:t>
            </a:r>
            <a:r>
              <a:rPr sz="2800" spc="-95" dirty="0"/>
              <a:t>Outcomes</a:t>
            </a:r>
            <a:r>
              <a:rPr sz="2800" spc="-60" dirty="0"/>
              <a:t> </a:t>
            </a:r>
            <a:r>
              <a:rPr sz="2800" spc="-85" dirty="0"/>
              <a:t>Between</a:t>
            </a:r>
            <a:r>
              <a:rPr sz="2800" spc="-55" dirty="0"/>
              <a:t> </a:t>
            </a:r>
            <a:r>
              <a:rPr sz="2800" spc="95" dirty="0"/>
              <a:t>2010-</a:t>
            </a:r>
            <a:r>
              <a:rPr sz="2800" spc="75" dirty="0"/>
              <a:t>06-</a:t>
            </a:r>
            <a:r>
              <a:rPr sz="2800" spc="125" dirty="0"/>
              <a:t>04</a:t>
            </a:r>
            <a:r>
              <a:rPr sz="2800" spc="-65" dirty="0"/>
              <a:t> </a:t>
            </a:r>
            <a:r>
              <a:rPr sz="2800" dirty="0"/>
              <a:t>and</a:t>
            </a:r>
            <a:r>
              <a:rPr sz="2800" spc="-40" dirty="0"/>
              <a:t> </a:t>
            </a:r>
            <a:r>
              <a:rPr sz="2800" spc="95" dirty="0"/>
              <a:t>2017-03-</a:t>
            </a:r>
            <a:r>
              <a:rPr sz="2800" spc="65" dirty="0"/>
              <a:t>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770381" y="3283458"/>
            <a:ext cx="3365500" cy="3358515"/>
            <a:chOff x="770381" y="3283458"/>
            <a:chExt cx="3365500" cy="3358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381" y="3568446"/>
              <a:ext cx="3364991" cy="30731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13556" y="3289935"/>
              <a:ext cx="238125" cy="279400"/>
            </a:xfrm>
            <a:custGeom>
              <a:avLst/>
              <a:gdLst/>
              <a:ahLst/>
              <a:cxnLst/>
              <a:rect l="l" t="t" r="r" b="b"/>
              <a:pathLst>
                <a:path w="238125" h="279400">
                  <a:moveTo>
                    <a:pt x="178308" y="0"/>
                  </a:moveTo>
                  <a:lnTo>
                    <a:pt x="59436" y="0"/>
                  </a:lnTo>
                  <a:lnTo>
                    <a:pt x="59436" y="160020"/>
                  </a:lnTo>
                  <a:lnTo>
                    <a:pt x="0" y="160020"/>
                  </a:lnTo>
                  <a:lnTo>
                    <a:pt x="118872" y="278892"/>
                  </a:lnTo>
                  <a:lnTo>
                    <a:pt x="237744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13556" y="3289935"/>
              <a:ext cx="238125" cy="279400"/>
            </a:xfrm>
            <a:custGeom>
              <a:avLst/>
              <a:gdLst/>
              <a:ahLst/>
              <a:cxnLst/>
              <a:rect l="l" t="t" r="r" b="b"/>
              <a:pathLst>
                <a:path w="238125" h="279400">
                  <a:moveTo>
                    <a:pt x="0" y="160020"/>
                  </a:moveTo>
                  <a:lnTo>
                    <a:pt x="59436" y="160020"/>
                  </a:lnTo>
                  <a:lnTo>
                    <a:pt x="59436" y="0"/>
                  </a:lnTo>
                  <a:lnTo>
                    <a:pt x="178308" y="0"/>
                  </a:lnTo>
                  <a:lnTo>
                    <a:pt x="178308" y="160020"/>
                  </a:lnTo>
                  <a:lnTo>
                    <a:pt x="237744" y="160020"/>
                  </a:lnTo>
                  <a:lnTo>
                    <a:pt x="118872" y="278892"/>
                  </a:lnTo>
                  <a:lnTo>
                    <a:pt x="0" y="160020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869868" y="3730388"/>
            <a:ext cx="5170170" cy="209296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1170"/>
              </a:spcBef>
            </a:pP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QUERY</a:t>
            </a:r>
            <a:r>
              <a:rPr sz="1800" b="1" spc="-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EXPLAINATION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850" dirty="0">
                <a:latin typeface="Arial MT"/>
                <a:cs typeface="Arial MT"/>
              </a:rPr>
              <a:t>Count()</a:t>
            </a:r>
            <a:r>
              <a:rPr sz="1850" spc="-4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count</a:t>
            </a:r>
            <a:r>
              <a:rPr sz="1850" spc="-3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the</a:t>
            </a:r>
            <a:r>
              <a:rPr sz="1850" spc="-4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total</a:t>
            </a:r>
            <a:r>
              <a:rPr sz="1850" spc="-3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“landing_outcome”</a:t>
            </a:r>
            <a:r>
              <a:rPr sz="1850" spc="-45" dirty="0">
                <a:latin typeface="Arial MT"/>
                <a:cs typeface="Arial MT"/>
              </a:rPr>
              <a:t> </a:t>
            </a:r>
            <a:r>
              <a:rPr sz="1850" spc="-10" dirty="0">
                <a:latin typeface="Arial MT"/>
                <a:cs typeface="Arial MT"/>
              </a:rPr>
              <a:t>column</a:t>
            </a:r>
            <a:endParaRPr sz="1850">
              <a:latin typeface="Arial MT"/>
              <a:cs typeface="Arial MT"/>
            </a:endParaRPr>
          </a:p>
          <a:p>
            <a:pPr marL="61594" marR="245745">
              <a:lnSpc>
                <a:spcPct val="150000"/>
              </a:lnSpc>
              <a:spcBef>
                <a:spcPts val="15"/>
              </a:spcBef>
            </a:pP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WHERE</a:t>
            </a:r>
            <a:r>
              <a:rPr sz="1800" spc="4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800" spc="-11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clauses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filtered</a:t>
            </a:r>
            <a:r>
              <a:rPr sz="1800" spc="4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result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2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conditions.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Group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by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 summarize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data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with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landing_outcome.</a:t>
            </a:r>
            <a:r>
              <a:rPr sz="18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Order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by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rank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data.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33</a:t>
            </a:fld>
            <a:endParaRPr spc="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813" y="2529839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418" y="0"/>
                </a:moveTo>
                <a:lnTo>
                  <a:pt x="0" y="0"/>
                </a:lnTo>
                <a:lnTo>
                  <a:pt x="0" y="369570"/>
                </a:lnTo>
                <a:lnTo>
                  <a:pt x="1058418" y="369570"/>
                </a:lnTo>
                <a:lnTo>
                  <a:pt x="1058418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4828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75" dirty="0">
                <a:solidFill>
                  <a:srgbClr val="005392"/>
                </a:solidFill>
                <a:latin typeface="Arial"/>
                <a:cs typeface="Arial"/>
              </a:rPr>
              <a:t>All</a:t>
            </a:r>
            <a:r>
              <a:rPr b="1" spc="-405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b="1" spc="-260" dirty="0">
                <a:solidFill>
                  <a:srgbClr val="005392"/>
                </a:solidFill>
                <a:latin typeface="Arial"/>
                <a:cs typeface="Arial"/>
              </a:rPr>
              <a:t>launch</a:t>
            </a:r>
            <a:r>
              <a:rPr b="1" spc="-42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b="1" spc="-260" dirty="0">
                <a:solidFill>
                  <a:srgbClr val="005392"/>
                </a:solidFill>
                <a:latin typeface="Arial"/>
                <a:cs typeface="Arial"/>
              </a:rPr>
              <a:t>sites</a:t>
            </a:r>
            <a:r>
              <a:rPr b="1" spc="-434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b="1" spc="-235" dirty="0">
                <a:solidFill>
                  <a:srgbClr val="005392"/>
                </a:solidFill>
                <a:latin typeface="Arial"/>
                <a:cs typeface="Arial"/>
              </a:rPr>
              <a:t>global</a:t>
            </a:r>
            <a:r>
              <a:rPr b="1" spc="-42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b="1" spc="-200" dirty="0">
                <a:solidFill>
                  <a:srgbClr val="005392"/>
                </a:solidFill>
                <a:latin typeface="Arial"/>
                <a:cs typeface="Arial"/>
              </a:rPr>
              <a:t>map</a:t>
            </a:r>
            <a:r>
              <a:rPr b="1" spc="-42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b="1" spc="-335" dirty="0">
                <a:solidFill>
                  <a:srgbClr val="005392"/>
                </a:solidFill>
                <a:latin typeface="Arial"/>
                <a:cs typeface="Arial"/>
              </a:rPr>
              <a:t>markers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802" y="1271778"/>
            <a:ext cx="8503907" cy="54574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28165" y="4966885"/>
            <a:ext cx="5422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85" dirty="0">
                <a:solidFill>
                  <a:srgbClr val="1C1C1C"/>
                </a:solidFill>
                <a:latin typeface="Arial"/>
                <a:cs typeface="Arial"/>
              </a:rPr>
              <a:t>We</a:t>
            </a:r>
            <a:r>
              <a:rPr sz="1800" b="1" i="1" spc="-1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20" dirty="0">
                <a:solidFill>
                  <a:srgbClr val="1C1C1C"/>
                </a:solidFill>
                <a:latin typeface="Arial"/>
                <a:cs typeface="Arial"/>
              </a:rPr>
              <a:t>can</a:t>
            </a:r>
            <a:r>
              <a:rPr sz="1800" b="1" i="1" spc="-229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30" dirty="0">
                <a:solidFill>
                  <a:srgbClr val="1C1C1C"/>
                </a:solidFill>
                <a:latin typeface="Arial"/>
                <a:cs typeface="Arial"/>
              </a:rPr>
              <a:t>see</a:t>
            </a:r>
            <a:r>
              <a:rPr sz="1800" b="1" i="1" spc="-2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50" dirty="0">
                <a:solidFill>
                  <a:srgbClr val="1C1C1C"/>
                </a:solidFill>
                <a:latin typeface="Arial"/>
                <a:cs typeface="Arial"/>
              </a:rPr>
              <a:t>that</a:t>
            </a:r>
            <a:r>
              <a:rPr sz="1800" b="1" i="1" spc="-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70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i="1" spc="-1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75" dirty="0">
                <a:solidFill>
                  <a:srgbClr val="1C1C1C"/>
                </a:solidFill>
                <a:latin typeface="Arial"/>
                <a:cs typeface="Arial"/>
              </a:rPr>
              <a:t>SpaceX</a:t>
            </a:r>
            <a:r>
              <a:rPr sz="1800" b="1" i="1" spc="-2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40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sz="1800" b="1" i="1" spc="-19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45" dirty="0">
                <a:solidFill>
                  <a:srgbClr val="1C1C1C"/>
                </a:solidFill>
                <a:latin typeface="Arial"/>
                <a:cs typeface="Arial"/>
              </a:rPr>
              <a:t>sites</a:t>
            </a:r>
            <a:r>
              <a:rPr sz="1800" b="1" i="1" spc="-19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60" dirty="0">
                <a:solidFill>
                  <a:srgbClr val="1C1C1C"/>
                </a:solidFill>
                <a:latin typeface="Arial"/>
                <a:cs typeface="Arial"/>
              </a:rPr>
              <a:t>are</a:t>
            </a:r>
            <a:r>
              <a:rPr sz="1800" b="1" i="1" spc="-1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80" dirty="0">
                <a:solidFill>
                  <a:srgbClr val="1C1C1C"/>
                </a:solidFill>
                <a:latin typeface="Arial"/>
                <a:cs typeface="Arial"/>
              </a:rPr>
              <a:t>in</a:t>
            </a:r>
            <a:r>
              <a:rPr sz="1800" b="1" i="1" spc="-1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70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i="1" spc="-1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75" dirty="0">
                <a:solidFill>
                  <a:srgbClr val="1C1C1C"/>
                </a:solidFill>
                <a:latin typeface="Arial"/>
                <a:cs typeface="Arial"/>
              </a:rPr>
              <a:t>United </a:t>
            </a:r>
            <a:r>
              <a:rPr sz="1800" b="1" i="1" spc="-130" dirty="0">
                <a:solidFill>
                  <a:srgbClr val="1C1C1C"/>
                </a:solidFill>
                <a:latin typeface="Arial"/>
                <a:cs typeface="Arial"/>
              </a:rPr>
              <a:t>States</a:t>
            </a:r>
            <a:r>
              <a:rPr sz="1800" b="1" i="1" spc="-1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70" dirty="0">
                <a:solidFill>
                  <a:srgbClr val="1C1C1C"/>
                </a:solidFill>
                <a:latin typeface="Arial"/>
                <a:cs typeface="Arial"/>
              </a:rPr>
              <a:t>of</a:t>
            </a:r>
            <a:r>
              <a:rPr sz="1800" b="1" i="1" spc="-18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25" dirty="0">
                <a:solidFill>
                  <a:srgbClr val="1C1C1C"/>
                </a:solidFill>
                <a:latin typeface="Arial"/>
                <a:cs typeface="Arial"/>
              </a:rPr>
              <a:t>America</a:t>
            </a:r>
            <a:r>
              <a:rPr sz="1800" b="1" i="1" spc="-2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05" dirty="0">
                <a:solidFill>
                  <a:srgbClr val="1C1C1C"/>
                </a:solidFill>
                <a:latin typeface="Arial"/>
                <a:cs typeface="Arial"/>
              </a:rPr>
              <a:t>coasts.</a:t>
            </a:r>
            <a:r>
              <a:rPr sz="1800" b="1" i="1" spc="-20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20" dirty="0">
                <a:solidFill>
                  <a:srgbClr val="1C1C1C"/>
                </a:solidFill>
                <a:latin typeface="Arial"/>
                <a:cs typeface="Arial"/>
              </a:rPr>
              <a:t>Florida</a:t>
            </a:r>
            <a:r>
              <a:rPr sz="1800" b="1" i="1" spc="-1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10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sz="1800" b="1" i="1" spc="-1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Arial"/>
                <a:cs typeface="Arial"/>
              </a:rPr>
              <a:t>California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6943" y="6102528"/>
            <a:ext cx="27114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9643" y="6115228"/>
            <a:ext cx="245745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005392"/>
                </a:solidFill>
                <a:latin typeface="Calibri"/>
                <a:cs typeface="Calibri"/>
              </a:rPr>
              <a:t>Colour</a:t>
            </a:r>
            <a:r>
              <a:rPr spc="-3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pc="-175" dirty="0">
                <a:solidFill>
                  <a:srgbClr val="005392"/>
                </a:solidFill>
                <a:latin typeface="Calibri"/>
                <a:cs typeface="Calibri"/>
              </a:rPr>
              <a:t>Labelled</a:t>
            </a:r>
            <a:r>
              <a:rPr spc="-3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pc="-110" dirty="0">
                <a:solidFill>
                  <a:srgbClr val="005392"/>
                </a:solidFill>
                <a:latin typeface="Calibri"/>
                <a:cs typeface="Calibri"/>
              </a:rPr>
              <a:t>Markers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098" y="1395983"/>
            <a:ext cx="12109450" cy="5462270"/>
            <a:chOff x="22098" y="1395983"/>
            <a:chExt cx="12109450" cy="5462270"/>
          </a:xfrm>
        </p:grpSpPr>
        <p:sp>
          <p:nvSpPr>
            <p:cNvPr id="5" name="object 5"/>
            <p:cNvSpPr/>
            <p:nvPr/>
          </p:nvSpPr>
          <p:spPr>
            <a:xfrm>
              <a:off x="2686812" y="5971031"/>
              <a:ext cx="9258300" cy="887094"/>
            </a:xfrm>
            <a:custGeom>
              <a:avLst/>
              <a:gdLst/>
              <a:ahLst/>
              <a:cxnLst/>
              <a:rect l="l" t="t" r="r" b="b"/>
              <a:pathLst>
                <a:path w="9258300" h="887095">
                  <a:moveTo>
                    <a:pt x="9258300" y="0"/>
                  </a:moveTo>
                  <a:lnTo>
                    <a:pt x="0" y="0"/>
                  </a:lnTo>
                  <a:lnTo>
                    <a:pt x="0" y="886968"/>
                  </a:lnTo>
                  <a:lnTo>
                    <a:pt x="9258300" y="886968"/>
                  </a:lnTo>
                  <a:lnTo>
                    <a:pt x="92583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23" y="144284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0" y="5283581"/>
                  </a:moveTo>
                  <a:lnTo>
                    <a:pt x="9753600" y="5283581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5283581"/>
                  </a:lnTo>
                  <a:close/>
                </a:path>
              </a:pathLst>
            </a:custGeom>
            <a:ln w="19050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7" y="1499615"/>
              <a:ext cx="2400299" cy="28117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6811" y="1499615"/>
              <a:ext cx="2689859" cy="25603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6776" y="1498092"/>
              <a:ext cx="4248911" cy="35311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48" y="3810000"/>
              <a:ext cx="2423159" cy="2811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806178" y="1418081"/>
              <a:ext cx="2310130" cy="5283835"/>
            </a:xfrm>
            <a:custGeom>
              <a:avLst/>
              <a:gdLst/>
              <a:ahLst/>
              <a:cxnLst/>
              <a:rect l="l" t="t" r="r" b="b"/>
              <a:pathLst>
                <a:path w="2310129" h="5283834">
                  <a:moveTo>
                    <a:pt x="2310003" y="0"/>
                  </a:moveTo>
                  <a:lnTo>
                    <a:pt x="0" y="0"/>
                  </a:lnTo>
                  <a:lnTo>
                    <a:pt x="0" y="5283581"/>
                  </a:lnTo>
                  <a:lnTo>
                    <a:pt x="2310003" y="5283581"/>
                  </a:lnTo>
                  <a:lnTo>
                    <a:pt x="231000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0864" y="1999487"/>
              <a:ext cx="2000999" cy="26639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811130" y="1405508"/>
              <a:ext cx="2310765" cy="5283835"/>
            </a:xfrm>
            <a:custGeom>
              <a:avLst/>
              <a:gdLst/>
              <a:ahLst/>
              <a:cxnLst/>
              <a:rect l="l" t="t" r="r" b="b"/>
              <a:pathLst>
                <a:path w="2310765" h="5283834">
                  <a:moveTo>
                    <a:pt x="0" y="0"/>
                  </a:moveTo>
                  <a:lnTo>
                    <a:pt x="2310383" y="0"/>
                  </a:lnTo>
                  <a:lnTo>
                    <a:pt x="2310383" y="5283708"/>
                  </a:lnTo>
                  <a:lnTo>
                    <a:pt x="0" y="528370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44914" y="4881083"/>
            <a:ext cx="1682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20" dirty="0">
                <a:solidFill>
                  <a:srgbClr val="1C1C1C"/>
                </a:solidFill>
                <a:latin typeface="Arial"/>
                <a:cs typeface="Arial"/>
              </a:rPr>
              <a:t>California</a:t>
            </a:r>
            <a:r>
              <a:rPr sz="1800" b="1" i="1" spc="-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60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800" b="1" i="1" spc="-20" dirty="0">
                <a:solidFill>
                  <a:srgbClr val="1C1C1C"/>
                </a:solidFill>
                <a:latin typeface="Arial"/>
                <a:cs typeface="Arial"/>
              </a:rPr>
              <a:t>Site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48470" y="6575009"/>
            <a:ext cx="188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799B6"/>
                </a:solidFill>
                <a:latin typeface="Arial MT"/>
                <a:cs typeface="Arial MT"/>
              </a:rPr>
              <a:t>37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4111" y="5357088"/>
            <a:ext cx="6826250" cy="89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solidFill>
                  <a:srgbClr val="1C1C1C"/>
                </a:solidFill>
                <a:latin typeface="Arial"/>
                <a:cs typeface="Arial"/>
              </a:rPr>
              <a:t>Florida</a:t>
            </a:r>
            <a:r>
              <a:rPr sz="1800" b="1" i="1" spc="-1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80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800" b="1" i="1" spc="-10" dirty="0">
                <a:solidFill>
                  <a:srgbClr val="1C1C1C"/>
                </a:solidFill>
                <a:latin typeface="Arial"/>
                <a:cs typeface="Arial"/>
              </a:rPr>
              <a:t>Sites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spc="-114" dirty="0">
                <a:solidFill>
                  <a:srgbClr val="00AE50"/>
                </a:solidFill>
                <a:latin typeface="Arial"/>
                <a:cs typeface="Arial"/>
              </a:rPr>
              <a:t>Green</a:t>
            </a:r>
            <a:r>
              <a:rPr sz="1800" i="1" spc="-180" dirty="0">
                <a:solidFill>
                  <a:srgbClr val="00AE50"/>
                </a:solidFill>
                <a:latin typeface="Arial"/>
                <a:cs typeface="Arial"/>
              </a:rPr>
              <a:t> </a:t>
            </a:r>
            <a:r>
              <a:rPr sz="1800" i="1" spc="-55" dirty="0">
                <a:solidFill>
                  <a:srgbClr val="00AE50"/>
                </a:solidFill>
                <a:latin typeface="Arial"/>
                <a:cs typeface="Arial"/>
              </a:rPr>
              <a:t>Marker</a:t>
            </a:r>
            <a:r>
              <a:rPr sz="1800" i="1" spc="-105" dirty="0">
                <a:solidFill>
                  <a:srgbClr val="00AE50"/>
                </a:solidFill>
                <a:latin typeface="Arial"/>
                <a:cs typeface="Arial"/>
              </a:rPr>
              <a:t> </a:t>
            </a:r>
            <a:r>
              <a:rPr sz="1800" i="1" spc="-114" dirty="0">
                <a:solidFill>
                  <a:srgbClr val="1C1C1C"/>
                </a:solidFill>
                <a:latin typeface="Arial"/>
                <a:cs typeface="Arial"/>
              </a:rPr>
              <a:t>shows</a:t>
            </a:r>
            <a:r>
              <a:rPr sz="1800" i="1" spc="-1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25" dirty="0">
                <a:solidFill>
                  <a:srgbClr val="1C1C1C"/>
                </a:solidFill>
                <a:latin typeface="Arial"/>
                <a:cs typeface="Arial"/>
              </a:rPr>
              <a:t>successful</a:t>
            </a:r>
            <a:r>
              <a:rPr sz="1800" i="1" spc="-1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30" dirty="0">
                <a:solidFill>
                  <a:srgbClr val="1C1C1C"/>
                </a:solidFill>
                <a:latin typeface="Arial"/>
                <a:cs typeface="Arial"/>
              </a:rPr>
              <a:t>Launches</a:t>
            </a:r>
            <a:r>
              <a:rPr sz="1800" i="1" spc="-1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60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sz="1800" i="1" spc="-1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45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sz="1800" i="1" spc="-2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FF0000"/>
                </a:solidFill>
                <a:latin typeface="Arial"/>
                <a:cs typeface="Arial"/>
              </a:rPr>
              <a:t>Marker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spc="-114" dirty="0">
                <a:solidFill>
                  <a:srgbClr val="1C1C1C"/>
                </a:solidFill>
                <a:latin typeface="Arial"/>
                <a:cs typeface="Arial"/>
              </a:rPr>
              <a:t>shows</a:t>
            </a:r>
            <a:r>
              <a:rPr sz="1800" i="1" spc="-1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Arial"/>
                <a:cs typeface="Arial"/>
              </a:rPr>
              <a:t>Failures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0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0" dirty="0">
                <a:solidFill>
                  <a:srgbClr val="005392"/>
                </a:solidFill>
                <a:latin typeface="Calibri"/>
                <a:cs typeface="Calibri"/>
              </a:rPr>
              <a:t>Launch</a:t>
            </a:r>
            <a:r>
              <a:rPr sz="2800" spc="-3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800" spc="-200" dirty="0">
                <a:solidFill>
                  <a:srgbClr val="005392"/>
                </a:solidFill>
                <a:latin typeface="Calibri"/>
                <a:cs typeface="Calibri"/>
              </a:rPr>
              <a:t>Sites</a:t>
            </a:r>
            <a:r>
              <a:rPr sz="2800" spc="-3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800" spc="-150" dirty="0">
                <a:solidFill>
                  <a:srgbClr val="005392"/>
                </a:solidFill>
                <a:latin typeface="Calibri"/>
                <a:cs typeface="Calibri"/>
              </a:rPr>
              <a:t>distance</a:t>
            </a:r>
            <a:r>
              <a:rPr sz="2800" spc="-2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5392"/>
                </a:solidFill>
                <a:latin typeface="Calibri"/>
                <a:cs typeface="Calibri"/>
              </a:rPr>
              <a:t>to</a:t>
            </a:r>
            <a:r>
              <a:rPr sz="2800" spc="-10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800" spc="-155" dirty="0">
                <a:solidFill>
                  <a:srgbClr val="005392"/>
                </a:solidFill>
                <a:latin typeface="Calibri"/>
                <a:cs typeface="Calibri"/>
              </a:rPr>
              <a:t>landmarks</a:t>
            </a:r>
            <a:r>
              <a:rPr sz="2800" spc="-2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5392"/>
                </a:solidFill>
                <a:latin typeface="Calibri"/>
                <a:cs typeface="Calibri"/>
              </a:rPr>
              <a:t>its</a:t>
            </a:r>
            <a:r>
              <a:rPr sz="2800" spc="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5392"/>
                </a:solidFill>
                <a:latin typeface="Calibri"/>
                <a:cs typeface="Calibri"/>
              </a:rPr>
              <a:t>proximities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9040" y="1552955"/>
            <a:ext cx="3464051" cy="27660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20583" y="3899154"/>
            <a:ext cx="1645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40" dirty="0">
                <a:solidFill>
                  <a:srgbClr val="1C1C1C"/>
                </a:solidFill>
                <a:latin typeface="Arial"/>
                <a:cs typeface="Arial"/>
              </a:rPr>
              <a:t>Distance</a:t>
            </a:r>
            <a:r>
              <a:rPr sz="1800" b="1" i="1" spc="-2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60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sz="1800" b="1" i="1" spc="-10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14" dirty="0">
                <a:solidFill>
                  <a:srgbClr val="1C1C1C"/>
                </a:solidFill>
                <a:latin typeface="Arial"/>
                <a:cs typeface="Arial"/>
              </a:rPr>
              <a:t>coast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055" y="1557528"/>
            <a:ext cx="2830067" cy="47990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2593" y="5612687"/>
            <a:ext cx="1507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>
              <a:lnSpc>
                <a:spcPct val="100000"/>
              </a:lnSpc>
              <a:spcBef>
                <a:spcPts val="100"/>
              </a:spcBef>
            </a:pPr>
            <a:r>
              <a:rPr sz="1800" b="1" i="1" spc="-140" dirty="0">
                <a:solidFill>
                  <a:srgbClr val="1C1C1C"/>
                </a:solidFill>
                <a:latin typeface="Arial"/>
                <a:cs typeface="Arial"/>
              </a:rPr>
              <a:t>Distance</a:t>
            </a:r>
            <a:r>
              <a:rPr sz="1800" b="1" i="1" spc="-1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25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1800" b="1" i="1" spc="-105" dirty="0">
                <a:solidFill>
                  <a:srgbClr val="1C1C1C"/>
                </a:solidFill>
                <a:latin typeface="Arial"/>
                <a:cs typeface="Arial"/>
              </a:rPr>
              <a:t>Railway</a:t>
            </a:r>
            <a:r>
              <a:rPr sz="1800" b="1" i="1" spc="-1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20" dirty="0">
                <a:solidFill>
                  <a:srgbClr val="1C1C1C"/>
                </a:solidFill>
                <a:latin typeface="Arial"/>
                <a:cs typeface="Arial"/>
              </a:rPr>
              <a:t>Station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3844" y="1552955"/>
            <a:ext cx="4131563" cy="27660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07357" y="3516579"/>
            <a:ext cx="1565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40" dirty="0">
                <a:solidFill>
                  <a:srgbClr val="1C1C1C"/>
                </a:solidFill>
                <a:latin typeface="Arial"/>
                <a:cs typeface="Arial"/>
              </a:rPr>
              <a:t>Distance</a:t>
            </a:r>
            <a:r>
              <a:rPr sz="1800" b="1" i="1" spc="-1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25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1800" b="1" i="1" spc="-165" dirty="0">
                <a:solidFill>
                  <a:srgbClr val="1C1C1C"/>
                </a:solidFill>
                <a:latin typeface="Arial"/>
                <a:cs typeface="Arial"/>
              </a:rPr>
              <a:t>closest</a:t>
            </a:r>
            <a:r>
              <a:rPr sz="1800" b="1" i="1" spc="-20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00" dirty="0">
                <a:solidFill>
                  <a:srgbClr val="1C1C1C"/>
                </a:solidFill>
                <a:latin typeface="Arial"/>
                <a:cs typeface="Arial"/>
              </a:rPr>
              <a:t>Highway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3844" y="4366259"/>
            <a:ext cx="2339339" cy="199033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07357" y="5612687"/>
            <a:ext cx="1087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40" dirty="0">
                <a:solidFill>
                  <a:srgbClr val="1C1C1C"/>
                </a:solidFill>
                <a:latin typeface="Arial"/>
                <a:cs typeface="Arial"/>
              </a:rPr>
              <a:t>Distance</a:t>
            </a:r>
            <a:r>
              <a:rPr sz="1800" b="1" i="1" spc="-1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55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1800" b="1" i="1" spc="-10" dirty="0">
                <a:solidFill>
                  <a:srgbClr val="1C1C1C"/>
                </a:solidFill>
                <a:latin typeface="Arial"/>
                <a:cs typeface="Arial"/>
              </a:rPr>
              <a:t>Coastline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54623" y="4366259"/>
            <a:ext cx="1917191" cy="199034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917691" y="5889750"/>
            <a:ext cx="1517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40" dirty="0">
                <a:solidFill>
                  <a:srgbClr val="1C1C1C"/>
                </a:solidFill>
                <a:latin typeface="Arial"/>
                <a:cs typeface="Arial"/>
              </a:rPr>
              <a:t>Distance</a:t>
            </a:r>
            <a:r>
              <a:rPr sz="1800" b="1" i="1" spc="-2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60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sz="1800" b="1" i="1" spc="-10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70" dirty="0">
                <a:solidFill>
                  <a:srgbClr val="1C1C1C"/>
                </a:solidFill>
                <a:latin typeface="Arial"/>
                <a:cs typeface="Arial"/>
              </a:rPr>
              <a:t>City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06943" y="6102528"/>
            <a:ext cx="27114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32293" y="4494528"/>
            <a:ext cx="357505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" indent="-66675">
              <a:lnSpc>
                <a:spcPct val="100000"/>
              </a:lnSpc>
              <a:spcBef>
                <a:spcPts val="95"/>
              </a:spcBef>
              <a:buSzPct val="85714"/>
              <a:buFont typeface="Arial MT"/>
              <a:buChar char="•"/>
              <a:tabLst>
                <a:tab pos="69850" algn="l"/>
              </a:tabLst>
            </a:pPr>
            <a:r>
              <a:rPr sz="1400" spc="-50" dirty="0">
                <a:solidFill>
                  <a:srgbClr val="1C1C1C"/>
                </a:solidFill>
                <a:latin typeface="Calibri"/>
                <a:cs typeface="Calibri"/>
              </a:rPr>
              <a:t>Are</a:t>
            </a:r>
            <a:r>
              <a:rPr sz="1400" spc="-16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70" dirty="0">
                <a:solidFill>
                  <a:srgbClr val="1C1C1C"/>
                </a:solidFill>
                <a:latin typeface="Calibri"/>
                <a:cs typeface="Calibri"/>
              </a:rPr>
              <a:t>launch</a:t>
            </a:r>
            <a:r>
              <a:rPr sz="1400" spc="-1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70" dirty="0">
                <a:solidFill>
                  <a:srgbClr val="1C1C1C"/>
                </a:solidFill>
                <a:latin typeface="Calibri"/>
                <a:cs typeface="Calibri"/>
              </a:rPr>
              <a:t>sites</a:t>
            </a:r>
            <a:r>
              <a:rPr sz="1400" spc="-1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400" spc="-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60" dirty="0">
                <a:solidFill>
                  <a:srgbClr val="1C1C1C"/>
                </a:solidFill>
                <a:latin typeface="Calibri"/>
                <a:cs typeface="Calibri"/>
              </a:rPr>
              <a:t>close</a:t>
            </a:r>
            <a:r>
              <a:rPr sz="1400" spc="-15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65" dirty="0">
                <a:solidFill>
                  <a:srgbClr val="1C1C1C"/>
                </a:solidFill>
                <a:latin typeface="Calibri"/>
                <a:cs typeface="Calibri"/>
              </a:rPr>
              <a:t>proximityto</a:t>
            </a:r>
            <a:r>
              <a:rPr sz="14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90" dirty="0">
                <a:solidFill>
                  <a:srgbClr val="1C1C1C"/>
                </a:solidFill>
                <a:latin typeface="Calibri"/>
                <a:cs typeface="Calibri"/>
              </a:rPr>
              <a:t>railways?</a:t>
            </a:r>
            <a:r>
              <a:rPr sz="1400" spc="-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1C1C1C"/>
                </a:solidFill>
                <a:latin typeface="Calibri"/>
                <a:cs typeface="Calibri"/>
              </a:rPr>
              <a:t>No</a:t>
            </a:r>
            <a:endParaRPr sz="1400">
              <a:latin typeface="Calibri"/>
              <a:cs typeface="Calibri"/>
            </a:endParaRPr>
          </a:p>
          <a:p>
            <a:pPr marL="69850" indent="-66675">
              <a:lnSpc>
                <a:spcPct val="100000"/>
              </a:lnSpc>
              <a:buSzPct val="85714"/>
              <a:buFont typeface="Arial MT"/>
              <a:buChar char="•"/>
              <a:tabLst>
                <a:tab pos="69850" algn="l"/>
              </a:tabLst>
            </a:pPr>
            <a:r>
              <a:rPr sz="1400" spc="-50" dirty="0">
                <a:solidFill>
                  <a:srgbClr val="1C1C1C"/>
                </a:solidFill>
                <a:latin typeface="Calibri"/>
                <a:cs typeface="Calibri"/>
              </a:rPr>
              <a:t>Are</a:t>
            </a:r>
            <a:r>
              <a:rPr sz="1400" spc="-16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70" dirty="0">
                <a:solidFill>
                  <a:srgbClr val="1C1C1C"/>
                </a:solidFill>
                <a:latin typeface="Calibri"/>
                <a:cs typeface="Calibri"/>
              </a:rPr>
              <a:t>launch</a:t>
            </a:r>
            <a:r>
              <a:rPr sz="1400" spc="-1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70" dirty="0">
                <a:solidFill>
                  <a:srgbClr val="1C1C1C"/>
                </a:solidFill>
                <a:latin typeface="Calibri"/>
                <a:cs typeface="Calibri"/>
              </a:rPr>
              <a:t>sites</a:t>
            </a:r>
            <a:r>
              <a:rPr sz="1400" spc="-1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400" spc="-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60" dirty="0">
                <a:solidFill>
                  <a:srgbClr val="1C1C1C"/>
                </a:solidFill>
                <a:latin typeface="Calibri"/>
                <a:cs typeface="Calibri"/>
              </a:rPr>
              <a:t>close</a:t>
            </a:r>
            <a:r>
              <a:rPr sz="1400" spc="-15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65" dirty="0">
                <a:solidFill>
                  <a:srgbClr val="1C1C1C"/>
                </a:solidFill>
                <a:latin typeface="Calibri"/>
                <a:cs typeface="Calibri"/>
              </a:rPr>
              <a:t>proximityto</a:t>
            </a:r>
            <a:r>
              <a:rPr sz="14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90" dirty="0">
                <a:solidFill>
                  <a:srgbClr val="1C1C1C"/>
                </a:solidFill>
                <a:latin typeface="Calibri"/>
                <a:cs typeface="Calibri"/>
              </a:rPr>
              <a:t>highways?</a:t>
            </a:r>
            <a:r>
              <a:rPr sz="1400" spc="-8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1C1C1C"/>
                </a:solidFill>
                <a:latin typeface="Calibri"/>
                <a:cs typeface="Calibri"/>
              </a:rPr>
              <a:t>No</a:t>
            </a:r>
            <a:endParaRPr sz="1400">
              <a:latin typeface="Calibri"/>
              <a:cs typeface="Calibri"/>
            </a:endParaRPr>
          </a:p>
          <a:p>
            <a:pPr marL="13335" marR="1169035" indent="-5080">
              <a:lnSpc>
                <a:spcPct val="100000"/>
              </a:lnSpc>
              <a:buSzPct val="85714"/>
              <a:buFont typeface="Arial MT"/>
              <a:buChar char="•"/>
              <a:tabLst>
                <a:tab pos="13335" algn="l"/>
                <a:tab pos="74930" algn="l"/>
              </a:tabLst>
            </a:pPr>
            <a:r>
              <a:rPr sz="1400" spc="-50" dirty="0">
                <a:solidFill>
                  <a:srgbClr val="1C1C1C"/>
                </a:solidFill>
                <a:latin typeface="Calibri"/>
                <a:cs typeface="Calibri"/>
              </a:rPr>
              <a:t>	Are</a:t>
            </a:r>
            <a:r>
              <a:rPr sz="1400" spc="-1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1C1C1C"/>
                </a:solidFill>
                <a:latin typeface="Calibri"/>
                <a:cs typeface="Calibri"/>
              </a:rPr>
              <a:t>launchsites</a:t>
            </a:r>
            <a:r>
              <a:rPr sz="1400" spc="-1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400" spc="-7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60" dirty="0">
                <a:solidFill>
                  <a:srgbClr val="1C1C1C"/>
                </a:solidFill>
                <a:latin typeface="Calibri"/>
                <a:cs typeface="Calibri"/>
              </a:rPr>
              <a:t>closeproximity</a:t>
            </a:r>
            <a:r>
              <a:rPr sz="1400" spc="-1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400" spc="-85" dirty="0">
                <a:solidFill>
                  <a:srgbClr val="1C1C1C"/>
                </a:solidFill>
                <a:latin typeface="Calibri"/>
                <a:cs typeface="Calibri"/>
              </a:rPr>
              <a:t>coastline?</a:t>
            </a:r>
            <a:r>
              <a:rPr sz="1400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1C1C1C"/>
                </a:solidFill>
                <a:latin typeface="Calibri"/>
                <a:cs typeface="Calibri"/>
              </a:rPr>
              <a:t>Yes</a:t>
            </a:r>
            <a:endParaRPr sz="1400">
              <a:latin typeface="Calibri"/>
              <a:cs typeface="Calibri"/>
            </a:endParaRPr>
          </a:p>
          <a:p>
            <a:pPr marL="13335" marR="5080" indent="-10795">
              <a:lnSpc>
                <a:spcPct val="100000"/>
              </a:lnSpc>
              <a:buSzPct val="85714"/>
              <a:buFont typeface="Arial MT"/>
              <a:buChar char="•"/>
              <a:tabLst>
                <a:tab pos="13335" algn="l"/>
                <a:tab pos="69215" algn="l"/>
              </a:tabLst>
            </a:pPr>
            <a:r>
              <a:rPr sz="1400" spc="-30" dirty="0">
                <a:solidFill>
                  <a:srgbClr val="1C1C1C"/>
                </a:solidFill>
                <a:latin typeface="Calibri"/>
                <a:cs typeface="Calibri"/>
              </a:rPr>
              <a:t>	Do</a:t>
            </a:r>
            <a:r>
              <a:rPr sz="1400" spc="-10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70" dirty="0">
                <a:solidFill>
                  <a:srgbClr val="1C1C1C"/>
                </a:solidFill>
                <a:latin typeface="Calibri"/>
                <a:cs typeface="Calibri"/>
              </a:rPr>
              <a:t>launch</a:t>
            </a:r>
            <a:r>
              <a:rPr sz="1400" spc="-1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70" dirty="0">
                <a:solidFill>
                  <a:srgbClr val="1C1C1C"/>
                </a:solidFill>
                <a:latin typeface="Calibri"/>
                <a:cs typeface="Calibri"/>
              </a:rPr>
              <a:t>sites</a:t>
            </a:r>
            <a:r>
              <a:rPr sz="1400" spc="-1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70" dirty="0">
                <a:solidFill>
                  <a:srgbClr val="1C1C1C"/>
                </a:solidFill>
                <a:latin typeface="Calibri"/>
                <a:cs typeface="Calibri"/>
              </a:rPr>
              <a:t>keep</a:t>
            </a:r>
            <a:r>
              <a:rPr sz="1400" spc="-1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80" dirty="0">
                <a:solidFill>
                  <a:srgbClr val="1C1C1C"/>
                </a:solidFill>
                <a:latin typeface="Calibri"/>
                <a:cs typeface="Calibri"/>
              </a:rPr>
              <a:t>certain</a:t>
            </a:r>
            <a:r>
              <a:rPr sz="1400" spc="-15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70" dirty="0">
                <a:solidFill>
                  <a:srgbClr val="1C1C1C"/>
                </a:solidFill>
                <a:latin typeface="Calibri"/>
                <a:cs typeface="Calibri"/>
              </a:rPr>
              <a:t>distance</a:t>
            </a:r>
            <a:r>
              <a:rPr sz="140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1C1C1C"/>
                </a:solidFill>
                <a:latin typeface="Calibri"/>
                <a:cs typeface="Calibri"/>
              </a:rPr>
              <a:t>awayfrom</a:t>
            </a:r>
            <a:r>
              <a:rPr sz="1400" spc="-15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40" dirty="0">
                <a:solidFill>
                  <a:srgbClr val="1C1C1C"/>
                </a:solidFill>
                <a:latin typeface="Calibri"/>
                <a:cs typeface="Calibri"/>
              </a:rPr>
              <a:t>cities? </a:t>
            </a:r>
            <a:r>
              <a:rPr sz="1400" spc="-25" dirty="0">
                <a:solidFill>
                  <a:srgbClr val="1C1C1C"/>
                </a:solidFill>
                <a:latin typeface="Calibri"/>
                <a:cs typeface="Calibri"/>
              </a:rPr>
              <a:t>Yes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7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813" y="2529839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418" y="0"/>
                </a:moveTo>
                <a:lnTo>
                  <a:pt x="0" y="0"/>
                </a:lnTo>
                <a:lnTo>
                  <a:pt x="0" y="369570"/>
                </a:lnTo>
                <a:lnTo>
                  <a:pt x="1058418" y="369570"/>
                </a:lnTo>
                <a:lnTo>
                  <a:pt x="1058418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4828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55" dirty="0">
                <a:solidFill>
                  <a:srgbClr val="005392"/>
                </a:solidFill>
                <a:latin typeface="Calibri"/>
                <a:cs typeface="Calibri"/>
              </a:rPr>
              <a:t>DASHBOARD–</a:t>
            </a:r>
            <a:r>
              <a:rPr sz="2500" spc="-3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500" spc="-95" dirty="0">
                <a:solidFill>
                  <a:srgbClr val="005392"/>
                </a:solidFill>
                <a:latin typeface="Calibri"/>
                <a:cs typeface="Calibri"/>
              </a:rPr>
              <a:t>Piechart</a:t>
            </a:r>
            <a:r>
              <a:rPr sz="2500" spc="-1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500" spc="-180" dirty="0">
                <a:solidFill>
                  <a:srgbClr val="005392"/>
                </a:solidFill>
                <a:latin typeface="Calibri"/>
                <a:cs typeface="Calibri"/>
              </a:rPr>
              <a:t>Total</a:t>
            </a:r>
            <a:r>
              <a:rPr sz="2500" spc="-2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500" spc="-140" dirty="0">
                <a:solidFill>
                  <a:srgbClr val="005392"/>
                </a:solidFill>
                <a:latin typeface="Calibri"/>
                <a:cs typeface="Calibri"/>
              </a:rPr>
              <a:t>Success</a:t>
            </a:r>
            <a:r>
              <a:rPr sz="2500" spc="-2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500" spc="-105" dirty="0">
                <a:solidFill>
                  <a:srgbClr val="005392"/>
                </a:solidFill>
                <a:latin typeface="Calibri"/>
                <a:cs typeface="Calibri"/>
              </a:rPr>
              <a:t>by</a:t>
            </a:r>
            <a:r>
              <a:rPr sz="2500" spc="-2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500" spc="-175" dirty="0">
                <a:solidFill>
                  <a:srgbClr val="005392"/>
                </a:solidFill>
                <a:latin typeface="Calibri"/>
                <a:cs typeface="Calibri"/>
              </a:rPr>
              <a:t>each</a:t>
            </a:r>
            <a:r>
              <a:rPr sz="2500" spc="-3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500" spc="-135" dirty="0">
                <a:solidFill>
                  <a:srgbClr val="005392"/>
                </a:solidFill>
                <a:latin typeface="Calibri"/>
                <a:cs typeface="Calibri"/>
              </a:rPr>
              <a:t>launch</a:t>
            </a:r>
            <a:r>
              <a:rPr sz="2500" spc="-2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005392"/>
                </a:solidFill>
                <a:latin typeface="Calibri"/>
                <a:cs typeface="Calibri"/>
              </a:rPr>
              <a:t>site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805" y="1706880"/>
            <a:ext cx="7797545" cy="43190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81103" y="5193253"/>
            <a:ext cx="4016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85" dirty="0">
                <a:solidFill>
                  <a:srgbClr val="1C1C1C"/>
                </a:solidFill>
                <a:latin typeface="Arial"/>
                <a:cs typeface="Arial"/>
              </a:rPr>
              <a:t>We</a:t>
            </a:r>
            <a:r>
              <a:rPr sz="1800" b="1" i="1" spc="-1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20" dirty="0">
                <a:solidFill>
                  <a:srgbClr val="1C1C1C"/>
                </a:solidFill>
                <a:latin typeface="Arial"/>
                <a:cs typeface="Arial"/>
              </a:rPr>
              <a:t>can</a:t>
            </a:r>
            <a:r>
              <a:rPr sz="1800" b="1" i="1" spc="-2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30" dirty="0">
                <a:solidFill>
                  <a:srgbClr val="1C1C1C"/>
                </a:solidFill>
                <a:latin typeface="Arial"/>
                <a:cs typeface="Arial"/>
              </a:rPr>
              <a:t>see</a:t>
            </a:r>
            <a:r>
              <a:rPr sz="1800" b="1" i="1" spc="-229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50" dirty="0">
                <a:solidFill>
                  <a:srgbClr val="1C1C1C"/>
                </a:solidFill>
                <a:latin typeface="Arial"/>
                <a:cs typeface="Arial"/>
              </a:rPr>
              <a:t>that</a:t>
            </a:r>
            <a:r>
              <a:rPr sz="1800" b="1" i="1" spc="-9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270" dirty="0">
                <a:solidFill>
                  <a:srgbClr val="1C1C1C"/>
                </a:solidFill>
                <a:latin typeface="Arial"/>
                <a:cs typeface="Arial"/>
              </a:rPr>
              <a:t>KSCLC-</a:t>
            </a:r>
            <a:r>
              <a:rPr sz="1800" b="1" i="1" spc="-100" dirty="0">
                <a:solidFill>
                  <a:srgbClr val="1C1C1C"/>
                </a:solidFill>
                <a:latin typeface="Arial"/>
                <a:cs typeface="Arial"/>
              </a:rPr>
              <a:t>39A</a:t>
            </a:r>
            <a:r>
              <a:rPr sz="1800" b="1" i="1" spc="-25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10" dirty="0">
                <a:solidFill>
                  <a:srgbClr val="1C1C1C"/>
                </a:solidFill>
                <a:latin typeface="Arial"/>
                <a:cs typeface="Arial"/>
              </a:rPr>
              <a:t>had</a:t>
            </a:r>
            <a:r>
              <a:rPr sz="1800" b="1" i="1" spc="-1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25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i="1" spc="-140" dirty="0">
                <a:solidFill>
                  <a:srgbClr val="1C1C1C"/>
                </a:solidFill>
                <a:latin typeface="Arial"/>
                <a:cs typeface="Arial"/>
              </a:rPr>
              <a:t>most</a:t>
            </a:r>
            <a:r>
              <a:rPr sz="1800" b="1" i="1" spc="-19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95" dirty="0">
                <a:solidFill>
                  <a:srgbClr val="1C1C1C"/>
                </a:solidFill>
                <a:latin typeface="Arial"/>
                <a:cs typeface="Arial"/>
              </a:rPr>
              <a:t>successful</a:t>
            </a:r>
            <a:r>
              <a:rPr sz="1800" b="1" i="1" spc="-2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50" dirty="0">
                <a:solidFill>
                  <a:srgbClr val="1C1C1C"/>
                </a:solidFill>
                <a:latin typeface="Arial"/>
                <a:cs typeface="Arial"/>
              </a:rPr>
              <a:t>launches</a:t>
            </a:r>
            <a:r>
              <a:rPr sz="1800" b="1" i="1" spc="-1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05" dirty="0">
                <a:solidFill>
                  <a:srgbClr val="1C1C1C"/>
                </a:solidFill>
                <a:latin typeface="Arial"/>
                <a:cs typeface="Arial"/>
              </a:rPr>
              <a:t>from</a:t>
            </a:r>
            <a:r>
              <a:rPr sz="1800" b="1" i="1" spc="-1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50" dirty="0">
                <a:solidFill>
                  <a:srgbClr val="1C1C1C"/>
                </a:solidFill>
                <a:latin typeface="Arial"/>
                <a:cs typeface="Arial"/>
              </a:rPr>
              <a:t>all</a:t>
            </a:r>
            <a:r>
              <a:rPr sz="1800" b="1" i="1" spc="-1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70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i="1" spc="-1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65" dirty="0">
                <a:solidFill>
                  <a:srgbClr val="1C1C1C"/>
                </a:solidFill>
                <a:latin typeface="Arial"/>
                <a:cs typeface="Arial"/>
              </a:rPr>
              <a:t>sites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39</a:t>
            </a:fld>
            <a:endParaRPr spc="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765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FFFFFF"/>
                </a:solidFill>
                <a:latin typeface="Calibri Light"/>
                <a:cs typeface="Calibri Light"/>
              </a:rPr>
              <a:t>Introduction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77369" y="6533324"/>
            <a:ext cx="9652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0" dirty="0">
                <a:solidFill>
                  <a:srgbClr val="7E7E7E"/>
                </a:solidFill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72259" y="2499390"/>
            <a:ext cx="1029969" cy="711835"/>
            <a:chOff x="1772259" y="2499390"/>
            <a:chExt cx="1029969" cy="711835"/>
          </a:xfrm>
        </p:grpSpPr>
        <p:sp>
          <p:nvSpPr>
            <p:cNvPr id="6" name="object 6"/>
            <p:cNvSpPr/>
            <p:nvPr/>
          </p:nvSpPr>
          <p:spPr>
            <a:xfrm>
              <a:off x="1819074" y="3075075"/>
              <a:ext cx="281305" cy="136525"/>
            </a:xfrm>
            <a:custGeom>
              <a:avLst/>
              <a:gdLst/>
              <a:ahLst/>
              <a:cxnLst/>
              <a:rect l="l" t="t" r="r" b="b"/>
              <a:pathLst>
                <a:path w="281305" h="136525">
                  <a:moveTo>
                    <a:pt x="257488" y="136070"/>
                  </a:moveTo>
                  <a:lnTo>
                    <a:pt x="23408" y="136070"/>
                  </a:lnTo>
                  <a:lnTo>
                    <a:pt x="0" y="73268"/>
                  </a:lnTo>
                  <a:lnTo>
                    <a:pt x="3694" y="57012"/>
                  </a:lnTo>
                  <a:lnTo>
                    <a:pt x="13752" y="43699"/>
                  </a:lnTo>
                  <a:lnTo>
                    <a:pt x="28638" y="34704"/>
                  </a:lnTo>
                  <a:lnTo>
                    <a:pt x="46816" y="31400"/>
                  </a:lnTo>
                  <a:lnTo>
                    <a:pt x="47986" y="31400"/>
                  </a:lnTo>
                  <a:lnTo>
                    <a:pt x="54460" y="18987"/>
                  </a:lnTo>
                  <a:lnTo>
                    <a:pt x="64664" y="9027"/>
                  </a:lnTo>
                  <a:lnTo>
                    <a:pt x="77941" y="2404"/>
                  </a:lnTo>
                  <a:lnTo>
                    <a:pt x="93632" y="0"/>
                  </a:lnTo>
                  <a:lnTo>
                    <a:pt x="187264" y="0"/>
                  </a:lnTo>
                  <a:lnTo>
                    <a:pt x="203119" y="2404"/>
                  </a:lnTo>
                  <a:lnTo>
                    <a:pt x="216670" y="9027"/>
                  </a:lnTo>
                  <a:lnTo>
                    <a:pt x="226929" y="18987"/>
                  </a:lnTo>
                  <a:lnTo>
                    <a:pt x="232909" y="31400"/>
                  </a:lnTo>
                  <a:lnTo>
                    <a:pt x="234080" y="31400"/>
                  </a:lnTo>
                  <a:lnTo>
                    <a:pt x="252257" y="34704"/>
                  </a:lnTo>
                  <a:lnTo>
                    <a:pt x="267143" y="43699"/>
                  </a:lnTo>
                  <a:lnTo>
                    <a:pt x="277202" y="57012"/>
                  </a:lnTo>
                  <a:lnTo>
                    <a:pt x="280896" y="73268"/>
                  </a:lnTo>
                  <a:lnTo>
                    <a:pt x="257488" y="13607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1002" y="2949471"/>
              <a:ext cx="117040" cy="1046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46786" y="3075074"/>
              <a:ext cx="281305" cy="136525"/>
            </a:xfrm>
            <a:custGeom>
              <a:avLst/>
              <a:gdLst/>
              <a:ahLst/>
              <a:cxnLst/>
              <a:rect l="l" t="t" r="r" b="b"/>
              <a:pathLst>
                <a:path w="281305" h="136525">
                  <a:moveTo>
                    <a:pt x="257488" y="136070"/>
                  </a:moveTo>
                  <a:lnTo>
                    <a:pt x="23408" y="136070"/>
                  </a:lnTo>
                  <a:lnTo>
                    <a:pt x="0" y="73268"/>
                  </a:lnTo>
                  <a:lnTo>
                    <a:pt x="3694" y="57012"/>
                  </a:lnTo>
                  <a:lnTo>
                    <a:pt x="13752" y="43699"/>
                  </a:lnTo>
                  <a:lnTo>
                    <a:pt x="28638" y="34704"/>
                  </a:lnTo>
                  <a:lnTo>
                    <a:pt x="46816" y="31400"/>
                  </a:lnTo>
                  <a:lnTo>
                    <a:pt x="47986" y="31400"/>
                  </a:lnTo>
                  <a:lnTo>
                    <a:pt x="54460" y="18987"/>
                  </a:lnTo>
                  <a:lnTo>
                    <a:pt x="64664" y="9027"/>
                  </a:lnTo>
                  <a:lnTo>
                    <a:pt x="77941" y="2404"/>
                  </a:lnTo>
                  <a:lnTo>
                    <a:pt x="93632" y="0"/>
                  </a:lnTo>
                  <a:lnTo>
                    <a:pt x="187264" y="0"/>
                  </a:lnTo>
                  <a:lnTo>
                    <a:pt x="203137" y="2404"/>
                  </a:lnTo>
                  <a:lnTo>
                    <a:pt x="216816" y="9027"/>
                  </a:lnTo>
                  <a:lnTo>
                    <a:pt x="227423" y="18987"/>
                  </a:lnTo>
                  <a:lnTo>
                    <a:pt x="234080" y="31400"/>
                  </a:lnTo>
                  <a:lnTo>
                    <a:pt x="252257" y="34704"/>
                  </a:lnTo>
                  <a:lnTo>
                    <a:pt x="267143" y="43699"/>
                  </a:lnTo>
                  <a:lnTo>
                    <a:pt x="277202" y="57012"/>
                  </a:lnTo>
                  <a:lnTo>
                    <a:pt x="280896" y="73268"/>
                  </a:lnTo>
                  <a:lnTo>
                    <a:pt x="257488" y="13607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8715" y="2949470"/>
              <a:ext cx="117040" cy="10466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74499" y="3075074"/>
              <a:ext cx="281305" cy="136525"/>
            </a:xfrm>
            <a:custGeom>
              <a:avLst/>
              <a:gdLst/>
              <a:ahLst/>
              <a:cxnLst/>
              <a:rect l="l" t="t" r="r" b="b"/>
              <a:pathLst>
                <a:path w="281305" h="136525">
                  <a:moveTo>
                    <a:pt x="257488" y="136070"/>
                  </a:moveTo>
                  <a:lnTo>
                    <a:pt x="23408" y="136070"/>
                  </a:lnTo>
                  <a:lnTo>
                    <a:pt x="0" y="73268"/>
                  </a:lnTo>
                  <a:lnTo>
                    <a:pt x="3694" y="57012"/>
                  </a:lnTo>
                  <a:lnTo>
                    <a:pt x="13752" y="43699"/>
                  </a:lnTo>
                  <a:lnTo>
                    <a:pt x="28638" y="34704"/>
                  </a:lnTo>
                  <a:lnTo>
                    <a:pt x="46816" y="31400"/>
                  </a:lnTo>
                  <a:lnTo>
                    <a:pt x="47986" y="31400"/>
                  </a:lnTo>
                  <a:lnTo>
                    <a:pt x="54460" y="18987"/>
                  </a:lnTo>
                  <a:lnTo>
                    <a:pt x="64664" y="9027"/>
                  </a:lnTo>
                  <a:lnTo>
                    <a:pt x="77941" y="2404"/>
                  </a:lnTo>
                  <a:lnTo>
                    <a:pt x="93632" y="0"/>
                  </a:lnTo>
                  <a:lnTo>
                    <a:pt x="187264" y="0"/>
                  </a:lnTo>
                  <a:lnTo>
                    <a:pt x="203137" y="2404"/>
                  </a:lnTo>
                  <a:lnTo>
                    <a:pt x="216816" y="9027"/>
                  </a:lnTo>
                  <a:lnTo>
                    <a:pt x="227423" y="18987"/>
                  </a:lnTo>
                  <a:lnTo>
                    <a:pt x="234080" y="31400"/>
                  </a:lnTo>
                  <a:lnTo>
                    <a:pt x="252257" y="34704"/>
                  </a:lnTo>
                  <a:lnTo>
                    <a:pt x="267143" y="43699"/>
                  </a:lnTo>
                  <a:lnTo>
                    <a:pt x="277202" y="57012"/>
                  </a:lnTo>
                  <a:lnTo>
                    <a:pt x="280896" y="73268"/>
                  </a:lnTo>
                  <a:lnTo>
                    <a:pt x="257488" y="13607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6427" y="2949470"/>
              <a:ext cx="117040" cy="1046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72259" y="2499390"/>
              <a:ext cx="1029969" cy="513080"/>
            </a:xfrm>
            <a:custGeom>
              <a:avLst/>
              <a:gdLst/>
              <a:ahLst/>
              <a:cxnLst/>
              <a:rect l="l" t="t" r="r" b="b"/>
              <a:pathLst>
                <a:path w="1029969" h="513080">
                  <a:moveTo>
                    <a:pt x="1029952" y="512881"/>
                  </a:moveTo>
                  <a:lnTo>
                    <a:pt x="932809" y="512881"/>
                  </a:lnTo>
                  <a:lnTo>
                    <a:pt x="933979" y="509741"/>
                  </a:lnTo>
                  <a:lnTo>
                    <a:pt x="933979" y="502414"/>
                  </a:lnTo>
                  <a:lnTo>
                    <a:pt x="926591" y="469901"/>
                  </a:lnTo>
                  <a:lnTo>
                    <a:pt x="906475" y="443276"/>
                  </a:lnTo>
                  <a:lnTo>
                    <a:pt x="876703" y="425285"/>
                  </a:lnTo>
                  <a:lnTo>
                    <a:pt x="840347" y="418678"/>
                  </a:lnTo>
                  <a:lnTo>
                    <a:pt x="803992" y="425285"/>
                  </a:lnTo>
                  <a:lnTo>
                    <a:pt x="774220" y="443276"/>
                  </a:lnTo>
                  <a:lnTo>
                    <a:pt x="754103" y="469901"/>
                  </a:lnTo>
                  <a:lnTo>
                    <a:pt x="746715" y="502414"/>
                  </a:lnTo>
                  <a:lnTo>
                    <a:pt x="746715" y="505554"/>
                  </a:lnTo>
                  <a:lnTo>
                    <a:pt x="747886" y="509741"/>
                  </a:lnTo>
                  <a:lnTo>
                    <a:pt x="747886" y="512881"/>
                  </a:lnTo>
                  <a:lnTo>
                    <a:pt x="606267" y="512881"/>
                  </a:lnTo>
                  <a:lnTo>
                    <a:pt x="607438" y="509741"/>
                  </a:lnTo>
                  <a:lnTo>
                    <a:pt x="607438" y="502414"/>
                  </a:lnTo>
                  <a:lnTo>
                    <a:pt x="600049" y="469901"/>
                  </a:lnTo>
                  <a:lnTo>
                    <a:pt x="579933" y="443276"/>
                  </a:lnTo>
                  <a:lnTo>
                    <a:pt x="550161" y="425285"/>
                  </a:lnTo>
                  <a:lnTo>
                    <a:pt x="513805" y="418678"/>
                  </a:lnTo>
                  <a:lnTo>
                    <a:pt x="477450" y="425285"/>
                  </a:lnTo>
                  <a:lnTo>
                    <a:pt x="447678" y="443276"/>
                  </a:lnTo>
                  <a:lnTo>
                    <a:pt x="427562" y="469901"/>
                  </a:lnTo>
                  <a:lnTo>
                    <a:pt x="420173" y="502414"/>
                  </a:lnTo>
                  <a:lnTo>
                    <a:pt x="420173" y="505554"/>
                  </a:lnTo>
                  <a:lnTo>
                    <a:pt x="421344" y="509741"/>
                  </a:lnTo>
                  <a:lnTo>
                    <a:pt x="421344" y="512881"/>
                  </a:lnTo>
                  <a:lnTo>
                    <a:pt x="279725" y="512881"/>
                  </a:lnTo>
                  <a:lnTo>
                    <a:pt x="280896" y="509741"/>
                  </a:lnTo>
                  <a:lnTo>
                    <a:pt x="280896" y="502414"/>
                  </a:lnTo>
                  <a:lnTo>
                    <a:pt x="273508" y="469901"/>
                  </a:lnTo>
                  <a:lnTo>
                    <a:pt x="253391" y="443276"/>
                  </a:lnTo>
                  <a:lnTo>
                    <a:pt x="223619" y="425285"/>
                  </a:lnTo>
                  <a:lnTo>
                    <a:pt x="187264" y="418678"/>
                  </a:lnTo>
                  <a:lnTo>
                    <a:pt x="150908" y="425285"/>
                  </a:lnTo>
                  <a:lnTo>
                    <a:pt x="121136" y="443276"/>
                  </a:lnTo>
                  <a:lnTo>
                    <a:pt x="101020" y="469901"/>
                  </a:lnTo>
                  <a:lnTo>
                    <a:pt x="93632" y="502414"/>
                  </a:lnTo>
                  <a:lnTo>
                    <a:pt x="93632" y="505554"/>
                  </a:lnTo>
                  <a:lnTo>
                    <a:pt x="94802" y="509741"/>
                  </a:lnTo>
                  <a:lnTo>
                    <a:pt x="94802" y="512881"/>
                  </a:lnTo>
                  <a:lnTo>
                    <a:pt x="0" y="512881"/>
                  </a:lnTo>
                  <a:lnTo>
                    <a:pt x="0" y="0"/>
                  </a:lnTo>
                  <a:lnTo>
                    <a:pt x="1029952" y="0"/>
                  </a:lnTo>
                  <a:lnTo>
                    <a:pt x="1029952" y="51288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74878" y="3475869"/>
            <a:ext cx="24174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Calibri"/>
                <a:cs typeface="Calibri"/>
              </a:rPr>
              <a:t>Project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background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context: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78665" y="2478468"/>
            <a:ext cx="866140" cy="732790"/>
          </a:xfrm>
          <a:custGeom>
            <a:avLst/>
            <a:gdLst/>
            <a:ahLst/>
            <a:cxnLst/>
            <a:rect l="l" t="t" r="r" b="b"/>
            <a:pathLst>
              <a:path w="866140" h="732789">
                <a:moveTo>
                  <a:pt x="239229" y="424535"/>
                </a:moveTo>
                <a:lnTo>
                  <a:pt x="211645" y="393852"/>
                </a:lnTo>
                <a:lnTo>
                  <a:pt x="191528" y="359257"/>
                </a:lnTo>
                <a:lnTo>
                  <a:pt x="179336" y="321818"/>
                </a:lnTo>
                <a:lnTo>
                  <a:pt x="175552" y="282600"/>
                </a:lnTo>
                <a:lnTo>
                  <a:pt x="175552" y="198869"/>
                </a:lnTo>
                <a:lnTo>
                  <a:pt x="176225" y="181584"/>
                </a:lnTo>
                <a:lnTo>
                  <a:pt x="178409" y="164439"/>
                </a:lnTo>
                <a:lnTo>
                  <a:pt x="182092" y="147497"/>
                </a:lnTo>
                <a:lnTo>
                  <a:pt x="187261" y="130835"/>
                </a:lnTo>
                <a:lnTo>
                  <a:pt x="141693" y="139052"/>
                </a:lnTo>
                <a:lnTo>
                  <a:pt x="104495" y="161493"/>
                </a:lnTo>
                <a:lnTo>
                  <a:pt x="79413" y="194754"/>
                </a:lnTo>
                <a:lnTo>
                  <a:pt x="70218" y="235508"/>
                </a:lnTo>
                <a:lnTo>
                  <a:pt x="70218" y="492569"/>
                </a:lnTo>
                <a:lnTo>
                  <a:pt x="110540" y="471906"/>
                </a:lnTo>
                <a:lnTo>
                  <a:pt x="152247" y="453631"/>
                </a:lnTo>
                <a:lnTo>
                  <a:pt x="195186" y="437832"/>
                </a:lnTo>
                <a:lnTo>
                  <a:pt x="239229" y="424535"/>
                </a:lnTo>
                <a:close/>
              </a:path>
              <a:path w="866140" h="732789">
                <a:moveTo>
                  <a:pt x="667118" y="198869"/>
                </a:moveTo>
                <a:lnTo>
                  <a:pt x="660946" y="151599"/>
                </a:lnTo>
                <a:lnTo>
                  <a:pt x="648919" y="122567"/>
                </a:lnTo>
                <a:lnTo>
                  <a:pt x="643343" y="109093"/>
                </a:lnTo>
                <a:lnTo>
                  <a:pt x="626160" y="86194"/>
                </a:lnTo>
                <a:lnTo>
                  <a:pt x="626160" y="274129"/>
                </a:lnTo>
                <a:lnTo>
                  <a:pt x="625881" y="281533"/>
                </a:lnTo>
                <a:lnTo>
                  <a:pt x="625779" y="282600"/>
                </a:lnTo>
                <a:lnTo>
                  <a:pt x="625182" y="288912"/>
                </a:lnTo>
                <a:lnTo>
                  <a:pt x="624027" y="296456"/>
                </a:lnTo>
                <a:lnTo>
                  <a:pt x="612114" y="334937"/>
                </a:lnTo>
                <a:lnTo>
                  <a:pt x="537095" y="334937"/>
                </a:lnTo>
                <a:lnTo>
                  <a:pt x="532942" y="328498"/>
                </a:lnTo>
                <a:lnTo>
                  <a:pt x="525195" y="324472"/>
                </a:lnTo>
                <a:lnTo>
                  <a:pt x="493547" y="324472"/>
                </a:lnTo>
                <a:lnTo>
                  <a:pt x="484441" y="326110"/>
                </a:lnTo>
                <a:lnTo>
                  <a:pt x="476999" y="330606"/>
                </a:lnTo>
                <a:lnTo>
                  <a:pt x="471982" y="337261"/>
                </a:lnTo>
                <a:lnTo>
                  <a:pt x="470141" y="345401"/>
                </a:lnTo>
                <a:lnTo>
                  <a:pt x="471982" y="353555"/>
                </a:lnTo>
                <a:lnTo>
                  <a:pt x="476999" y="360210"/>
                </a:lnTo>
                <a:lnTo>
                  <a:pt x="484441" y="364693"/>
                </a:lnTo>
                <a:lnTo>
                  <a:pt x="493318" y="366293"/>
                </a:lnTo>
                <a:lnTo>
                  <a:pt x="525272" y="366293"/>
                </a:lnTo>
                <a:lnTo>
                  <a:pt x="532942" y="362305"/>
                </a:lnTo>
                <a:lnTo>
                  <a:pt x="537095" y="355866"/>
                </a:lnTo>
                <a:lnTo>
                  <a:pt x="600176" y="355866"/>
                </a:lnTo>
                <a:lnTo>
                  <a:pt x="569290" y="388505"/>
                </a:lnTo>
                <a:lnTo>
                  <a:pt x="530847" y="412800"/>
                </a:lnTo>
                <a:lnTo>
                  <a:pt x="486867" y="427824"/>
                </a:lnTo>
                <a:lnTo>
                  <a:pt x="439369" y="432600"/>
                </a:lnTo>
                <a:lnTo>
                  <a:pt x="426834" y="432600"/>
                </a:lnTo>
                <a:lnTo>
                  <a:pt x="376415" y="426859"/>
                </a:lnTo>
                <a:lnTo>
                  <a:pt x="330022" y="410248"/>
                </a:lnTo>
                <a:lnTo>
                  <a:pt x="290512" y="383628"/>
                </a:lnTo>
                <a:lnTo>
                  <a:pt x="260781" y="347865"/>
                </a:lnTo>
                <a:lnTo>
                  <a:pt x="243674" y="303847"/>
                </a:lnTo>
                <a:lnTo>
                  <a:pt x="240042" y="274129"/>
                </a:lnTo>
                <a:lnTo>
                  <a:pt x="240042" y="235394"/>
                </a:lnTo>
                <a:lnTo>
                  <a:pt x="245021" y="185280"/>
                </a:lnTo>
                <a:lnTo>
                  <a:pt x="291998" y="133883"/>
                </a:lnTo>
                <a:lnTo>
                  <a:pt x="331063" y="125095"/>
                </a:lnTo>
                <a:lnTo>
                  <a:pt x="378574" y="122567"/>
                </a:lnTo>
                <a:lnTo>
                  <a:pt x="487527" y="122567"/>
                </a:lnTo>
                <a:lnTo>
                  <a:pt x="535038" y="125095"/>
                </a:lnTo>
                <a:lnTo>
                  <a:pt x="574116" y="133883"/>
                </a:lnTo>
                <a:lnTo>
                  <a:pt x="621042" y="185280"/>
                </a:lnTo>
                <a:lnTo>
                  <a:pt x="625919" y="235394"/>
                </a:lnTo>
                <a:lnTo>
                  <a:pt x="625919" y="241681"/>
                </a:lnTo>
                <a:lnTo>
                  <a:pt x="626160" y="274129"/>
                </a:lnTo>
                <a:lnTo>
                  <a:pt x="626160" y="86194"/>
                </a:lnTo>
                <a:lnTo>
                  <a:pt x="579462" y="42011"/>
                </a:lnTo>
                <a:lnTo>
                  <a:pt x="536003" y="19278"/>
                </a:lnTo>
                <a:lnTo>
                  <a:pt x="486727" y="4965"/>
                </a:lnTo>
                <a:lnTo>
                  <a:pt x="433044" y="0"/>
                </a:lnTo>
                <a:lnTo>
                  <a:pt x="379539" y="4965"/>
                </a:lnTo>
                <a:lnTo>
                  <a:pt x="330339" y="19278"/>
                </a:lnTo>
                <a:lnTo>
                  <a:pt x="286867" y="42011"/>
                </a:lnTo>
                <a:lnTo>
                  <a:pt x="250558" y="72263"/>
                </a:lnTo>
                <a:lnTo>
                  <a:pt x="222846" y="109093"/>
                </a:lnTo>
                <a:lnTo>
                  <a:pt x="205168" y="151599"/>
                </a:lnTo>
                <a:lnTo>
                  <a:pt x="198958" y="198869"/>
                </a:lnTo>
                <a:lnTo>
                  <a:pt x="198958" y="282600"/>
                </a:lnTo>
                <a:lnTo>
                  <a:pt x="205168" y="329298"/>
                </a:lnTo>
                <a:lnTo>
                  <a:pt x="222846" y="370306"/>
                </a:lnTo>
                <a:lnTo>
                  <a:pt x="250558" y="405091"/>
                </a:lnTo>
                <a:lnTo>
                  <a:pt x="286867" y="433108"/>
                </a:lnTo>
                <a:lnTo>
                  <a:pt x="330339" y="453796"/>
                </a:lnTo>
                <a:lnTo>
                  <a:pt x="379539" y="466610"/>
                </a:lnTo>
                <a:lnTo>
                  <a:pt x="433044" y="471004"/>
                </a:lnTo>
                <a:lnTo>
                  <a:pt x="486549" y="466610"/>
                </a:lnTo>
                <a:lnTo>
                  <a:pt x="535749" y="453796"/>
                </a:lnTo>
                <a:lnTo>
                  <a:pt x="579221" y="433108"/>
                </a:lnTo>
                <a:lnTo>
                  <a:pt x="615530" y="405091"/>
                </a:lnTo>
                <a:lnTo>
                  <a:pt x="643242" y="370306"/>
                </a:lnTo>
                <a:lnTo>
                  <a:pt x="649452" y="355866"/>
                </a:lnTo>
                <a:lnTo>
                  <a:pt x="658482" y="334937"/>
                </a:lnTo>
                <a:lnTo>
                  <a:pt x="660908" y="329298"/>
                </a:lnTo>
                <a:lnTo>
                  <a:pt x="661022" y="328498"/>
                </a:lnTo>
                <a:lnTo>
                  <a:pt x="667118" y="282600"/>
                </a:lnTo>
                <a:lnTo>
                  <a:pt x="667118" y="198869"/>
                </a:lnTo>
                <a:close/>
              </a:path>
              <a:path w="866140" h="732789">
                <a:moveTo>
                  <a:pt x="795870" y="235508"/>
                </a:moveTo>
                <a:lnTo>
                  <a:pt x="786663" y="194754"/>
                </a:lnTo>
                <a:lnTo>
                  <a:pt x="761580" y="161493"/>
                </a:lnTo>
                <a:lnTo>
                  <a:pt x="724382" y="139052"/>
                </a:lnTo>
                <a:lnTo>
                  <a:pt x="678827" y="130835"/>
                </a:lnTo>
                <a:lnTo>
                  <a:pt x="683996" y="147497"/>
                </a:lnTo>
                <a:lnTo>
                  <a:pt x="687679" y="164439"/>
                </a:lnTo>
                <a:lnTo>
                  <a:pt x="689864" y="181584"/>
                </a:lnTo>
                <a:lnTo>
                  <a:pt x="690524" y="198869"/>
                </a:lnTo>
                <a:lnTo>
                  <a:pt x="690524" y="282600"/>
                </a:lnTo>
                <a:lnTo>
                  <a:pt x="686701" y="321779"/>
                </a:lnTo>
                <a:lnTo>
                  <a:pt x="674522" y="359168"/>
                </a:lnTo>
                <a:lnTo>
                  <a:pt x="654456" y="393738"/>
                </a:lnTo>
                <a:lnTo>
                  <a:pt x="626973" y="424434"/>
                </a:lnTo>
                <a:lnTo>
                  <a:pt x="671296" y="436867"/>
                </a:lnTo>
                <a:lnTo>
                  <a:pt x="714349" y="452310"/>
                </a:lnTo>
                <a:lnTo>
                  <a:pt x="755942" y="470700"/>
                </a:lnTo>
                <a:lnTo>
                  <a:pt x="795870" y="491947"/>
                </a:lnTo>
                <a:lnTo>
                  <a:pt x="795870" y="235508"/>
                </a:lnTo>
                <a:close/>
              </a:path>
              <a:path w="866140" h="732789">
                <a:moveTo>
                  <a:pt x="866089" y="732688"/>
                </a:moveTo>
                <a:lnTo>
                  <a:pt x="857872" y="672503"/>
                </a:lnTo>
                <a:lnTo>
                  <a:pt x="857783" y="671868"/>
                </a:lnTo>
                <a:lnTo>
                  <a:pt x="852220" y="631151"/>
                </a:lnTo>
                <a:lnTo>
                  <a:pt x="846099" y="586270"/>
                </a:lnTo>
                <a:lnTo>
                  <a:pt x="845985" y="585876"/>
                </a:lnTo>
                <a:lnTo>
                  <a:pt x="844461" y="581126"/>
                </a:lnTo>
                <a:lnTo>
                  <a:pt x="841451" y="571804"/>
                </a:lnTo>
                <a:lnTo>
                  <a:pt x="839800" y="566674"/>
                </a:lnTo>
                <a:lnTo>
                  <a:pt x="839711" y="566521"/>
                </a:lnTo>
                <a:lnTo>
                  <a:pt x="829691" y="548716"/>
                </a:lnTo>
                <a:lnTo>
                  <a:pt x="816076" y="532739"/>
                </a:lnTo>
                <a:lnTo>
                  <a:pt x="799261" y="519150"/>
                </a:lnTo>
                <a:lnTo>
                  <a:pt x="755942" y="493852"/>
                </a:lnTo>
                <a:lnTo>
                  <a:pt x="751662" y="491947"/>
                </a:lnTo>
                <a:lnTo>
                  <a:pt x="718502" y="477126"/>
                </a:lnTo>
                <a:lnTo>
                  <a:pt x="718502" y="583844"/>
                </a:lnTo>
                <a:lnTo>
                  <a:pt x="713473" y="593356"/>
                </a:lnTo>
                <a:lnTo>
                  <a:pt x="694778" y="606717"/>
                </a:lnTo>
                <a:lnTo>
                  <a:pt x="673684" y="617778"/>
                </a:lnTo>
                <a:lnTo>
                  <a:pt x="673684" y="631151"/>
                </a:lnTo>
                <a:lnTo>
                  <a:pt x="667778" y="647585"/>
                </a:lnTo>
                <a:lnTo>
                  <a:pt x="656120" y="660679"/>
                </a:lnTo>
                <a:lnTo>
                  <a:pt x="640105" y="669353"/>
                </a:lnTo>
                <a:lnTo>
                  <a:pt x="621131" y="672503"/>
                </a:lnTo>
                <a:lnTo>
                  <a:pt x="612749" y="671868"/>
                </a:lnTo>
                <a:lnTo>
                  <a:pt x="604647" y="670052"/>
                </a:lnTo>
                <a:lnTo>
                  <a:pt x="596976" y="667105"/>
                </a:lnTo>
                <a:lnTo>
                  <a:pt x="589876" y="663079"/>
                </a:lnTo>
                <a:lnTo>
                  <a:pt x="597357" y="660882"/>
                </a:lnTo>
                <a:lnTo>
                  <a:pt x="599948" y="660120"/>
                </a:lnTo>
                <a:lnTo>
                  <a:pt x="643026" y="644639"/>
                </a:lnTo>
                <a:lnTo>
                  <a:pt x="673684" y="631151"/>
                </a:lnTo>
                <a:lnTo>
                  <a:pt x="673684" y="617778"/>
                </a:lnTo>
                <a:lnTo>
                  <a:pt x="665403" y="622109"/>
                </a:lnTo>
                <a:lnTo>
                  <a:pt x="628383" y="637743"/>
                </a:lnTo>
                <a:lnTo>
                  <a:pt x="606285" y="646023"/>
                </a:lnTo>
                <a:lnTo>
                  <a:pt x="583552" y="652653"/>
                </a:lnTo>
                <a:lnTo>
                  <a:pt x="560298" y="657618"/>
                </a:lnTo>
                <a:lnTo>
                  <a:pt x="536625" y="660882"/>
                </a:lnTo>
                <a:lnTo>
                  <a:pt x="530072" y="660882"/>
                </a:lnTo>
                <a:lnTo>
                  <a:pt x="525856" y="659726"/>
                </a:lnTo>
                <a:lnTo>
                  <a:pt x="524916" y="657326"/>
                </a:lnTo>
                <a:lnTo>
                  <a:pt x="526529" y="651268"/>
                </a:lnTo>
                <a:lnTo>
                  <a:pt x="534974" y="643229"/>
                </a:lnTo>
                <a:lnTo>
                  <a:pt x="549363" y="633755"/>
                </a:lnTo>
                <a:lnTo>
                  <a:pt x="568807" y="623404"/>
                </a:lnTo>
                <a:lnTo>
                  <a:pt x="568680" y="622325"/>
                </a:lnTo>
                <a:lnTo>
                  <a:pt x="568680" y="621245"/>
                </a:lnTo>
                <a:lnTo>
                  <a:pt x="568807" y="620166"/>
                </a:lnTo>
                <a:lnTo>
                  <a:pt x="572668" y="601573"/>
                </a:lnTo>
                <a:lnTo>
                  <a:pt x="583819" y="586270"/>
                </a:lnTo>
                <a:lnTo>
                  <a:pt x="600570" y="575830"/>
                </a:lnTo>
                <a:lnTo>
                  <a:pt x="621233" y="571804"/>
                </a:lnTo>
                <a:lnTo>
                  <a:pt x="621474" y="571804"/>
                </a:lnTo>
                <a:lnTo>
                  <a:pt x="633044" y="572922"/>
                </a:lnTo>
                <a:lnTo>
                  <a:pt x="643801" y="576237"/>
                </a:lnTo>
                <a:lnTo>
                  <a:pt x="653491" y="581571"/>
                </a:lnTo>
                <a:lnTo>
                  <a:pt x="661746" y="588759"/>
                </a:lnTo>
                <a:lnTo>
                  <a:pt x="672452" y="585876"/>
                </a:lnTo>
                <a:lnTo>
                  <a:pt x="683336" y="583628"/>
                </a:lnTo>
                <a:lnTo>
                  <a:pt x="694372" y="582041"/>
                </a:lnTo>
                <a:lnTo>
                  <a:pt x="705510" y="581126"/>
                </a:lnTo>
                <a:lnTo>
                  <a:pt x="717219" y="581126"/>
                </a:lnTo>
                <a:lnTo>
                  <a:pt x="718502" y="583844"/>
                </a:lnTo>
                <a:lnTo>
                  <a:pt x="718502" y="477126"/>
                </a:lnTo>
                <a:lnTo>
                  <a:pt x="708533" y="472655"/>
                </a:lnTo>
                <a:lnTo>
                  <a:pt x="658342" y="455193"/>
                </a:lnTo>
                <a:lnTo>
                  <a:pt x="606729" y="441071"/>
                </a:lnTo>
                <a:lnTo>
                  <a:pt x="567486" y="463588"/>
                </a:lnTo>
                <a:lnTo>
                  <a:pt x="524852" y="479767"/>
                </a:lnTo>
                <a:lnTo>
                  <a:pt x="479755" y="489305"/>
                </a:lnTo>
                <a:lnTo>
                  <a:pt x="480085" y="489305"/>
                </a:lnTo>
                <a:lnTo>
                  <a:pt x="433044" y="491947"/>
                </a:lnTo>
                <a:lnTo>
                  <a:pt x="386537" y="489305"/>
                </a:lnTo>
                <a:lnTo>
                  <a:pt x="341515" y="479767"/>
                </a:lnTo>
                <a:lnTo>
                  <a:pt x="298919" y="463588"/>
                </a:lnTo>
                <a:lnTo>
                  <a:pt x="259702" y="441071"/>
                </a:lnTo>
                <a:lnTo>
                  <a:pt x="209092" y="455472"/>
                </a:lnTo>
                <a:lnTo>
                  <a:pt x="159956" y="473354"/>
                </a:lnTo>
                <a:lnTo>
                  <a:pt x="112547" y="494614"/>
                </a:lnTo>
                <a:lnTo>
                  <a:pt x="67056" y="519150"/>
                </a:lnTo>
                <a:lnTo>
                  <a:pt x="36182" y="548474"/>
                </a:lnTo>
                <a:lnTo>
                  <a:pt x="20320" y="585876"/>
                </a:lnTo>
                <a:lnTo>
                  <a:pt x="0" y="732688"/>
                </a:lnTo>
                <a:lnTo>
                  <a:pt x="866089" y="732688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83303" y="3475869"/>
            <a:ext cx="3249295" cy="23869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-1905" algn="ctr">
              <a:lnSpc>
                <a:spcPct val="91500"/>
              </a:lnSpc>
              <a:spcBef>
                <a:spcPts val="240"/>
              </a:spcBef>
            </a:pPr>
            <a:r>
              <a:rPr sz="1400" b="1" dirty="0">
                <a:latin typeface="Calibri"/>
                <a:cs typeface="Calibri"/>
              </a:rPr>
              <a:t>We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predict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Falcon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first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stage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will </a:t>
            </a:r>
            <a:r>
              <a:rPr sz="1400" dirty="0">
                <a:latin typeface="Calibri"/>
                <a:cs typeface="Calibri"/>
              </a:rPr>
              <a:t>land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successfully.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SpaceX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advertises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Falcon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9 </a:t>
            </a:r>
            <a:r>
              <a:rPr sz="1400" spc="-10" dirty="0">
                <a:latin typeface="Calibri"/>
                <a:cs typeface="Calibri"/>
              </a:rPr>
              <a:t>rocket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launches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website,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cost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dirty="0">
                <a:latin typeface="Calibri"/>
                <a:cs typeface="Calibri"/>
              </a:rPr>
              <a:t>62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million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dollars;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other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providers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cost </a:t>
            </a:r>
            <a:r>
              <a:rPr sz="1400" spc="-10" dirty="0">
                <a:latin typeface="Calibri"/>
                <a:cs typeface="Calibri"/>
              </a:rPr>
              <a:t>upward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165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million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dollars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each,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much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savings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because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SpaceX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reuse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first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stage.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Therefore,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determine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if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first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stage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land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successfully,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can </a:t>
            </a:r>
            <a:r>
              <a:rPr sz="1400" spc="-10" dirty="0">
                <a:latin typeface="Calibri"/>
                <a:cs typeface="Calibri"/>
              </a:rPr>
              <a:t>determine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cost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launch.</a:t>
            </a:r>
            <a:r>
              <a:rPr sz="1400" spc="-20" dirty="0">
                <a:latin typeface="Calibri"/>
                <a:cs typeface="Calibri"/>
              </a:rPr>
              <a:t> This </a:t>
            </a:r>
            <a:r>
              <a:rPr sz="1400" spc="-10" dirty="0">
                <a:latin typeface="Calibri"/>
                <a:cs typeface="Calibri"/>
              </a:rPr>
              <a:t>information </a:t>
            </a:r>
            <a:r>
              <a:rPr sz="1400" dirty="0">
                <a:latin typeface="Calibri"/>
                <a:cs typeface="Calibri"/>
              </a:rPr>
              <a:t>can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if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alternate company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wants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bid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against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SpaceX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rocket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launch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464849" y="2435249"/>
            <a:ext cx="942340" cy="840105"/>
            <a:chOff x="9464849" y="2435249"/>
            <a:chExt cx="942340" cy="84010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2508" y="2435249"/>
              <a:ext cx="214530" cy="18451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464840" y="2482646"/>
              <a:ext cx="878840" cy="793115"/>
            </a:xfrm>
            <a:custGeom>
              <a:avLst/>
              <a:gdLst/>
              <a:ahLst/>
              <a:cxnLst/>
              <a:rect l="l" t="t" r="r" b="b"/>
              <a:pathLst>
                <a:path w="878840" h="793114">
                  <a:moveTo>
                    <a:pt x="285254" y="256451"/>
                  </a:moveTo>
                  <a:lnTo>
                    <a:pt x="245452" y="242836"/>
                  </a:lnTo>
                  <a:lnTo>
                    <a:pt x="233045" y="240461"/>
                  </a:lnTo>
                  <a:lnTo>
                    <a:pt x="220738" y="241134"/>
                  </a:lnTo>
                  <a:lnTo>
                    <a:pt x="209080" y="244754"/>
                  </a:lnTo>
                  <a:lnTo>
                    <a:pt x="198640" y="251206"/>
                  </a:lnTo>
                  <a:lnTo>
                    <a:pt x="12547" y="417639"/>
                  </a:lnTo>
                  <a:lnTo>
                    <a:pt x="0" y="440601"/>
                  </a:lnTo>
                  <a:lnTo>
                    <a:pt x="5232" y="463956"/>
                  </a:lnTo>
                  <a:lnTo>
                    <a:pt x="24066" y="480631"/>
                  </a:lnTo>
                  <a:lnTo>
                    <a:pt x="52336" y="483577"/>
                  </a:lnTo>
                  <a:lnTo>
                    <a:pt x="208000" y="452183"/>
                  </a:lnTo>
                  <a:lnTo>
                    <a:pt x="219417" y="409816"/>
                  </a:lnTo>
                  <a:lnTo>
                    <a:pt x="235216" y="362165"/>
                  </a:lnTo>
                  <a:lnTo>
                    <a:pt x="256717" y="310578"/>
                  </a:lnTo>
                  <a:lnTo>
                    <a:pt x="285254" y="256451"/>
                  </a:lnTo>
                  <a:close/>
                </a:path>
                <a:path w="878840" h="793114">
                  <a:moveTo>
                    <a:pt x="617283" y="583793"/>
                  </a:moveTo>
                  <a:lnTo>
                    <a:pt x="614133" y="572541"/>
                  </a:lnTo>
                  <a:lnTo>
                    <a:pt x="595414" y="529628"/>
                  </a:lnTo>
                  <a:lnTo>
                    <a:pt x="537413" y="554088"/>
                  </a:lnTo>
                  <a:lnTo>
                    <a:pt x="481736" y="572935"/>
                  </a:lnTo>
                  <a:lnTo>
                    <a:pt x="429336" y="586892"/>
                  </a:lnTo>
                  <a:lnTo>
                    <a:pt x="381228" y="596620"/>
                  </a:lnTo>
                  <a:lnTo>
                    <a:pt x="344944" y="745248"/>
                  </a:lnTo>
                  <a:lnTo>
                    <a:pt x="348068" y="770686"/>
                  </a:lnTo>
                  <a:lnTo>
                    <a:pt x="366445" y="787768"/>
                  </a:lnTo>
                  <a:lnTo>
                    <a:pt x="392506" y="792505"/>
                  </a:lnTo>
                  <a:lnTo>
                    <a:pt x="418680" y="780834"/>
                  </a:lnTo>
                  <a:lnTo>
                    <a:pt x="604774" y="614413"/>
                  </a:lnTo>
                  <a:lnTo>
                    <a:pt x="612165" y="605523"/>
                  </a:lnTo>
                  <a:lnTo>
                    <a:pt x="616470" y="595045"/>
                  </a:lnTo>
                  <a:lnTo>
                    <a:pt x="617283" y="583793"/>
                  </a:lnTo>
                  <a:close/>
                </a:path>
                <a:path w="878840" h="793114">
                  <a:moveTo>
                    <a:pt x="878649" y="192595"/>
                  </a:moveTo>
                  <a:lnTo>
                    <a:pt x="844702" y="136994"/>
                  </a:lnTo>
                  <a:lnTo>
                    <a:pt x="819721" y="107365"/>
                  </a:lnTo>
                  <a:lnTo>
                    <a:pt x="789698" y="77457"/>
                  </a:lnTo>
                  <a:lnTo>
                    <a:pt x="757783" y="51816"/>
                  </a:lnTo>
                  <a:lnTo>
                    <a:pt x="744347" y="42710"/>
                  </a:lnTo>
                  <a:lnTo>
                    <a:pt x="744347" y="182003"/>
                  </a:lnTo>
                  <a:lnTo>
                    <a:pt x="739292" y="205562"/>
                  </a:lnTo>
                  <a:lnTo>
                    <a:pt x="724154" y="226085"/>
                  </a:lnTo>
                  <a:lnTo>
                    <a:pt x="701205" y="239636"/>
                  </a:lnTo>
                  <a:lnTo>
                    <a:pt x="674852" y="244144"/>
                  </a:lnTo>
                  <a:lnTo>
                    <a:pt x="648284" y="239636"/>
                  </a:lnTo>
                  <a:lnTo>
                    <a:pt x="624674" y="226085"/>
                  </a:lnTo>
                  <a:lnTo>
                    <a:pt x="609523" y="205562"/>
                  </a:lnTo>
                  <a:lnTo>
                    <a:pt x="604481" y="182003"/>
                  </a:lnTo>
                  <a:lnTo>
                    <a:pt x="609523" y="158229"/>
                  </a:lnTo>
                  <a:lnTo>
                    <a:pt x="624674" y="137121"/>
                  </a:lnTo>
                  <a:lnTo>
                    <a:pt x="647623" y="123583"/>
                  </a:lnTo>
                  <a:lnTo>
                    <a:pt x="673976" y="119062"/>
                  </a:lnTo>
                  <a:lnTo>
                    <a:pt x="700544" y="123583"/>
                  </a:lnTo>
                  <a:lnTo>
                    <a:pt x="724154" y="137121"/>
                  </a:lnTo>
                  <a:lnTo>
                    <a:pt x="739292" y="158229"/>
                  </a:lnTo>
                  <a:lnTo>
                    <a:pt x="744347" y="182003"/>
                  </a:lnTo>
                  <a:lnTo>
                    <a:pt x="744347" y="42710"/>
                  </a:lnTo>
                  <a:lnTo>
                    <a:pt x="725766" y="30099"/>
                  </a:lnTo>
                  <a:lnTo>
                    <a:pt x="694397" y="12700"/>
                  </a:lnTo>
                  <a:lnTo>
                    <a:pt x="664464" y="0"/>
                  </a:lnTo>
                  <a:lnTo>
                    <a:pt x="621995" y="17272"/>
                  </a:lnTo>
                  <a:lnTo>
                    <a:pt x="577850" y="39154"/>
                  </a:lnTo>
                  <a:lnTo>
                    <a:pt x="532587" y="66014"/>
                  </a:lnTo>
                  <a:lnTo>
                    <a:pt x="486752" y="98209"/>
                  </a:lnTo>
                  <a:lnTo>
                    <a:pt x="440918" y="136080"/>
                  </a:lnTo>
                  <a:lnTo>
                    <a:pt x="393166" y="183832"/>
                  </a:lnTo>
                  <a:lnTo>
                    <a:pt x="353809" y="232981"/>
                  </a:lnTo>
                  <a:lnTo>
                    <a:pt x="322059" y="282435"/>
                  </a:lnTo>
                  <a:lnTo>
                    <a:pt x="297103" y="331152"/>
                  </a:lnTo>
                  <a:lnTo>
                    <a:pt x="278130" y="378053"/>
                  </a:lnTo>
                  <a:lnTo>
                    <a:pt x="264312" y="422071"/>
                  </a:lnTo>
                  <a:lnTo>
                    <a:pt x="254889" y="462026"/>
                  </a:lnTo>
                  <a:lnTo>
                    <a:pt x="248970" y="497179"/>
                  </a:lnTo>
                  <a:lnTo>
                    <a:pt x="321538" y="562076"/>
                  </a:lnTo>
                  <a:lnTo>
                    <a:pt x="395300" y="550684"/>
                  </a:lnTo>
                  <a:lnTo>
                    <a:pt x="438226" y="540880"/>
                  </a:lnTo>
                  <a:lnTo>
                    <a:pt x="484047" y="527634"/>
                  </a:lnTo>
                  <a:lnTo>
                    <a:pt x="531901" y="510425"/>
                  </a:lnTo>
                  <a:lnTo>
                    <a:pt x="580936" y="488734"/>
                  </a:lnTo>
                  <a:lnTo>
                    <a:pt x="630275" y="462026"/>
                  </a:lnTo>
                  <a:lnTo>
                    <a:pt x="679081" y="429780"/>
                  </a:lnTo>
                  <a:lnTo>
                    <a:pt x="726490" y="391464"/>
                  </a:lnTo>
                  <a:lnTo>
                    <a:pt x="768832" y="350583"/>
                  </a:lnTo>
                  <a:lnTo>
                    <a:pt x="804824" y="309854"/>
                  </a:lnTo>
                  <a:lnTo>
                    <a:pt x="834859" y="269684"/>
                  </a:lnTo>
                  <a:lnTo>
                    <a:pt x="850798" y="244144"/>
                  </a:lnTo>
                  <a:lnTo>
                    <a:pt x="859345" y="230466"/>
                  </a:lnTo>
                  <a:lnTo>
                    <a:pt x="878649" y="19259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78636" y="3020007"/>
              <a:ext cx="162813" cy="14604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22142" y="3475869"/>
            <a:ext cx="26200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Calibri"/>
                <a:cs typeface="Calibri"/>
              </a:rPr>
              <a:t>Problems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you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want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to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find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answers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97734" y="4324195"/>
            <a:ext cx="3197860" cy="97281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100" dirty="0">
                <a:latin typeface="Calibri"/>
                <a:cs typeface="Calibri"/>
              </a:rPr>
              <a:t>What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factors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successful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rocket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landing?</a:t>
            </a:r>
            <a:endParaRPr sz="1100">
              <a:latin typeface="Calibri"/>
              <a:cs typeface="Calibri"/>
            </a:endParaRPr>
          </a:p>
          <a:p>
            <a:pPr marL="12700" marR="5080" algn="ctr">
              <a:lnSpc>
                <a:spcPts val="1210"/>
              </a:lnSpc>
              <a:spcBef>
                <a:spcPts val="49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correlation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rocket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success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rate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rocket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landing.</a:t>
            </a:r>
            <a:endParaRPr sz="1100">
              <a:latin typeface="Calibri"/>
              <a:cs typeface="Calibri"/>
            </a:endParaRPr>
          </a:p>
          <a:p>
            <a:pPr marL="13970" marR="5080" algn="ctr">
              <a:lnSpc>
                <a:spcPts val="1210"/>
              </a:lnSpc>
              <a:spcBef>
                <a:spcPts val="465"/>
              </a:spcBef>
            </a:pPr>
            <a:r>
              <a:rPr sz="1100" dirty="0">
                <a:latin typeface="Calibri"/>
                <a:cs typeface="Calibri"/>
              </a:rPr>
              <a:t>What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conditions does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SpaceX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achieve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ensure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success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rocket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landing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rate.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7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459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1900" spc="-434" dirty="0">
                <a:solidFill>
                  <a:srgbClr val="005392"/>
                </a:solidFill>
                <a:latin typeface="Calibri"/>
                <a:cs typeface="Calibri"/>
              </a:rPr>
              <a:t>ASHB</a:t>
            </a:r>
            <a:r>
              <a:rPr sz="1900" spc="-459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900" spc="-434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900" spc="-4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900" spc="-140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1900" spc="75" dirty="0">
                <a:solidFill>
                  <a:srgbClr val="005392"/>
                </a:solidFill>
                <a:latin typeface="Calibri"/>
                <a:cs typeface="Calibri"/>
              </a:rPr>
              <a:t>–</a:t>
            </a:r>
            <a:r>
              <a:rPr sz="1900" spc="-245" dirty="0">
                <a:solidFill>
                  <a:srgbClr val="005392"/>
                </a:solidFill>
                <a:latin typeface="Calibri"/>
                <a:cs typeface="Calibri"/>
              </a:rPr>
              <a:t>Pi</a:t>
            </a:r>
            <a:r>
              <a:rPr sz="1900" spc="4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900" spc="-110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900" spc="-105" dirty="0">
                <a:solidFill>
                  <a:srgbClr val="005392"/>
                </a:solidFill>
                <a:latin typeface="Calibri"/>
                <a:cs typeface="Calibri"/>
              </a:rPr>
              <a:t>h</a:t>
            </a:r>
            <a:r>
              <a:rPr sz="1900" spc="-11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900" spc="-10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900" spc="-1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900" spc="-1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005392"/>
                </a:solidFill>
                <a:latin typeface="Calibri"/>
                <a:cs typeface="Calibri"/>
              </a:rPr>
              <a:t>for</a:t>
            </a:r>
            <a:r>
              <a:rPr sz="1900" spc="-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140" dirty="0">
                <a:solidFill>
                  <a:srgbClr val="005392"/>
                </a:solidFill>
                <a:latin typeface="Calibri"/>
                <a:cs typeface="Calibri"/>
              </a:rPr>
              <a:t>launch</a:t>
            </a:r>
            <a:r>
              <a:rPr sz="1900" spc="-2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130" dirty="0">
                <a:solidFill>
                  <a:srgbClr val="005392"/>
                </a:solidFill>
                <a:latin typeface="Calibri"/>
                <a:cs typeface="Calibri"/>
              </a:rPr>
              <a:t>site</a:t>
            </a:r>
            <a:r>
              <a:rPr sz="1900" spc="-2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125" dirty="0">
                <a:solidFill>
                  <a:srgbClr val="005392"/>
                </a:solidFill>
                <a:latin typeface="Calibri"/>
                <a:cs typeface="Calibri"/>
              </a:rPr>
              <a:t>with</a:t>
            </a:r>
            <a:r>
              <a:rPr sz="1900" spc="-2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114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900" spc="-28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75" dirty="0">
                <a:solidFill>
                  <a:srgbClr val="005392"/>
                </a:solidFill>
                <a:latin typeface="Calibri"/>
                <a:cs typeface="Calibri"/>
              </a:rPr>
              <a:t>highest </a:t>
            </a:r>
            <a:r>
              <a:rPr sz="1900" spc="-114" dirty="0">
                <a:solidFill>
                  <a:srgbClr val="005392"/>
                </a:solidFill>
                <a:latin typeface="Calibri"/>
                <a:cs typeface="Calibri"/>
              </a:rPr>
              <a:t>launchsuccessratio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5079" y="1914905"/>
            <a:ext cx="7109459" cy="35059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7974" y="5564709"/>
            <a:ext cx="71285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70" dirty="0">
                <a:solidFill>
                  <a:srgbClr val="1C1C1C"/>
                </a:solidFill>
                <a:latin typeface="Arial"/>
                <a:cs typeface="Arial"/>
              </a:rPr>
              <a:t>KSCLC-</a:t>
            </a:r>
            <a:r>
              <a:rPr sz="1800" b="1" i="1" spc="-100" dirty="0">
                <a:solidFill>
                  <a:srgbClr val="1C1C1C"/>
                </a:solidFill>
                <a:latin typeface="Arial"/>
                <a:cs typeface="Arial"/>
              </a:rPr>
              <a:t>39A</a:t>
            </a:r>
            <a:r>
              <a:rPr sz="1800" b="1" i="1" spc="-2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30" dirty="0">
                <a:solidFill>
                  <a:srgbClr val="1C1C1C"/>
                </a:solidFill>
                <a:latin typeface="Arial"/>
                <a:cs typeface="Arial"/>
              </a:rPr>
              <a:t>achieved</a:t>
            </a:r>
            <a:r>
              <a:rPr sz="1800" b="1" i="1" spc="-20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sz="1800" b="1" i="1" spc="-1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10" dirty="0">
                <a:solidFill>
                  <a:srgbClr val="1C1C1C"/>
                </a:solidFill>
                <a:latin typeface="Arial"/>
                <a:cs typeface="Arial"/>
              </a:rPr>
              <a:t>76.9%</a:t>
            </a:r>
            <a:r>
              <a:rPr sz="1800" b="1" i="1" spc="-1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225" dirty="0">
                <a:solidFill>
                  <a:srgbClr val="1C1C1C"/>
                </a:solidFill>
                <a:latin typeface="Arial"/>
                <a:cs typeface="Arial"/>
              </a:rPr>
              <a:t>success</a:t>
            </a:r>
            <a:r>
              <a:rPr sz="1800" b="1" i="1" spc="-3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60" dirty="0">
                <a:solidFill>
                  <a:srgbClr val="1C1C1C"/>
                </a:solidFill>
                <a:latin typeface="Arial"/>
                <a:cs typeface="Arial"/>
              </a:rPr>
              <a:t>rate</a:t>
            </a:r>
            <a:r>
              <a:rPr sz="1800" b="1" i="1" spc="-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90" dirty="0">
                <a:solidFill>
                  <a:srgbClr val="1C1C1C"/>
                </a:solidFill>
                <a:latin typeface="Arial"/>
                <a:cs typeface="Arial"/>
              </a:rPr>
              <a:t>while</a:t>
            </a:r>
            <a:r>
              <a:rPr sz="1800" b="1" i="1" spc="-1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00" dirty="0">
                <a:solidFill>
                  <a:srgbClr val="1C1C1C"/>
                </a:solidFill>
                <a:latin typeface="Arial"/>
                <a:cs typeface="Arial"/>
              </a:rPr>
              <a:t>getting</a:t>
            </a:r>
            <a:r>
              <a:rPr sz="1800" b="1" i="1" spc="-11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sz="1800" b="1" i="1" spc="-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10" dirty="0">
                <a:solidFill>
                  <a:srgbClr val="1C1C1C"/>
                </a:solidFill>
                <a:latin typeface="Arial"/>
                <a:cs typeface="Arial"/>
              </a:rPr>
              <a:t>23.1%</a:t>
            </a:r>
            <a:r>
              <a:rPr sz="1800" b="1" i="1" spc="-18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85" dirty="0">
                <a:solidFill>
                  <a:srgbClr val="1C1C1C"/>
                </a:solidFill>
                <a:latin typeface="Arial"/>
                <a:cs typeface="Arial"/>
              </a:rPr>
              <a:t>failure</a:t>
            </a:r>
            <a:r>
              <a:rPr sz="1800" b="1" i="1" spc="-11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Arial"/>
                <a:cs typeface="Arial"/>
              </a:rPr>
              <a:t>rate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40</a:t>
            </a:fld>
            <a:endParaRPr spc="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43" y="6079580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41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7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459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1900" spc="-434" dirty="0">
                <a:solidFill>
                  <a:srgbClr val="005392"/>
                </a:solidFill>
                <a:latin typeface="Calibri"/>
                <a:cs typeface="Calibri"/>
              </a:rPr>
              <a:t>ASHB</a:t>
            </a:r>
            <a:r>
              <a:rPr sz="1900" spc="-459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900" spc="-434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900" spc="-4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900" spc="-145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1900" spc="65" dirty="0">
                <a:solidFill>
                  <a:srgbClr val="005392"/>
                </a:solidFill>
                <a:latin typeface="Calibri"/>
                <a:cs typeface="Calibri"/>
              </a:rPr>
              <a:t>–</a:t>
            </a:r>
            <a:r>
              <a:rPr sz="1900" spc="-280" dirty="0">
                <a:solidFill>
                  <a:srgbClr val="005392"/>
                </a:solidFill>
                <a:latin typeface="Calibri"/>
                <a:cs typeface="Calibri"/>
              </a:rPr>
              <a:t>P</a:t>
            </a:r>
            <a:r>
              <a:rPr sz="1900" spc="-275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900" spc="-240" dirty="0">
                <a:solidFill>
                  <a:srgbClr val="005392"/>
                </a:solidFill>
                <a:latin typeface="Calibri"/>
                <a:cs typeface="Calibri"/>
              </a:rPr>
              <a:t>yl</a:t>
            </a:r>
            <a:r>
              <a:rPr sz="1900" spc="-23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900" spc="-24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900" spc="50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1900" spc="-235" dirty="0">
                <a:solidFill>
                  <a:srgbClr val="005392"/>
                </a:solidFill>
                <a:latin typeface="Calibri"/>
                <a:cs typeface="Calibri"/>
              </a:rPr>
              <a:t>v</a:t>
            </a:r>
            <a:r>
              <a:rPr sz="1900" spc="-229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900" spc="35" dirty="0">
                <a:solidFill>
                  <a:srgbClr val="005392"/>
                </a:solidFill>
                <a:latin typeface="Calibri"/>
                <a:cs typeface="Calibri"/>
              </a:rPr>
              <a:t>.</a:t>
            </a:r>
            <a:r>
              <a:rPr sz="1900" spc="-240" dirty="0">
                <a:solidFill>
                  <a:srgbClr val="005392"/>
                </a:solidFill>
                <a:latin typeface="Calibri"/>
                <a:cs typeface="Calibri"/>
              </a:rPr>
              <a:t>La</a:t>
            </a:r>
            <a:r>
              <a:rPr sz="1900" spc="-235" dirty="0">
                <a:solidFill>
                  <a:srgbClr val="005392"/>
                </a:solidFill>
                <a:latin typeface="Calibri"/>
                <a:cs typeface="Calibri"/>
              </a:rPr>
              <a:t>u</a:t>
            </a:r>
            <a:r>
              <a:rPr sz="1900" spc="-229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900" spc="-23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900" spc="60" dirty="0">
                <a:solidFill>
                  <a:srgbClr val="005392"/>
                </a:solidFill>
                <a:latin typeface="Calibri"/>
                <a:cs typeface="Calibri"/>
              </a:rPr>
              <a:t>h</a:t>
            </a:r>
            <a:r>
              <a:rPr sz="1900" spc="-180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900" spc="-175" dirty="0">
                <a:solidFill>
                  <a:srgbClr val="005392"/>
                </a:solidFill>
                <a:latin typeface="Calibri"/>
                <a:cs typeface="Calibri"/>
              </a:rPr>
              <a:t>u</a:t>
            </a:r>
            <a:r>
              <a:rPr sz="1900" spc="-204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900" spc="-19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900" spc="-175" dirty="0">
                <a:solidFill>
                  <a:srgbClr val="005392"/>
                </a:solidFill>
                <a:latin typeface="Calibri"/>
                <a:cs typeface="Calibri"/>
              </a:rPr>
              <a:t>om</a:t>
            </a:r>
            <a:r>
              <a:rPr sz="1900" spc="10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900" spc="-130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900" spc="-14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900" spc="-15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900" spc="-16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900" spc="-15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900" spc="-13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900" spc="15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900" spc="-10" dirty="0">
                <a:solidFill>
                  <a:srgbClr val="005392"/>
                </a:solidFill>
                <a:latin typeface="Calibri"/>
                <a:cs typeface="Calibri"/>
              </a:rPr>
              <a:t>pl</a:t>
            </a:r>
            <a:r>
              <a:rPr sz="1900" spc="-1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900" spc="-1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900" spc="-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30" dirty="0">
                <a:solidFill>
                  <a:srgbClr val="005392"/>
                </a:solidFill>
                <a:latin typeface="Calibri"/>
                <a:cs typeface="Calibri"/>
              </a:rPr>
              <a:t>for</a:t>
            </a:r>
            <a:r>
              <a:rPr sz="1900" spc="-1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005392"/>
                </a:solidFill>
                <a:latin typeface="Calibri"/>
                <a:cs typeface="Calibri"/>
              </a:rPr>
              <a:t>all</a:t>
            </a:r>
            <a:r>
              <a:rPr sz="1900" spc="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80" dirty="0">
                <a:solidFill>
                  <a:srgbClr val="005392"/>
                </a:solidFill>
                <a:latin typeface="Calibri"/>
                <a:cs typeface="Calibri"/>
              </a:rPr>
              <a:t>sites,with</a:t>
            </a:r>
            <a:r>
              <a:rPr sz="1900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70" dirty="0">
                <a:solidFill>
                  <a:srgbClr val="005392"/>
                </a:solidFill>
                <a:latin typeface="Calibri"/>
                <a:cs typeface="Calibri"/>
              </a:rPr>
              <a:t>different</a:t>
            </a:r>
            <a:r>
              <a:rPr sz="1900" spc="-1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120" dirty="0">
                <a:solidFill>
                  <a:srgbClr val="005392"/>
                </a:solidFill>
                <a:latin typeface="Calibri"/>
                <a:cs typeface="Calibri"/>
              </a:rPr>
              <a:t>payloadselectedin</a:t>
            </a:r>
            <a:r>
              <a:rPr sz="1900" spc="-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45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900" spc="-1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005392"/>
                </a:solidFill>
                <a:latin typeface="Calibri"/>
                <a:cs typeface="Calibri"/>
              </a:rPr>
              <a:t>rangeslider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77340"/>
            <a:ext cx="5818631" cy="37033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4361" y="2792729"/>
            <a:ext cx="6247637" cy="32331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71904" y="5930150"/>
            <a:ext cx="5314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sz="1800" i="1" spc="-114" dirty="0">
                <a:solidFill>
                  <a:srgbClr val="1C1C1C"/>
                </a:solidFill>
                <a:latin typeface="Arial"/>
                <a:cs typeface="Arial"/>
              </a:rPr>
              <a:t>We</a:t>
            </a:r>
            <a:r>
              <a:rPr sz="1800" i="1" spc="-2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90" dirty="0">
                <a:solidFill>
                  <a:srgbClr val="1C1C1C"/>
                </a:solidFill>
                <a:latin typeface="Arial"/>
                <a:cs typeface="Arial"/>
              </a:rPr>
              <a:t>can</a:t>
            </a:r>
            <a:r>
              <a:rPr sz="1800" i="1" spc="-1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25" dirty="0">
                <a:solidFill>
                  <a:srgbClr val="1C1C1C"/>
                </a:solidFill>
                <a:latin typeface="Arial"/>
                <a:cs typeface="Arial"/>
              </a:rPr>
              <a:t>see</a:t>
            </a:r>
            <a:r>
              <a:rPr sz="1800" i="1" spc="-2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35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i="1" spc="-10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65" dirty="0">
                <a:solidFill>
                  <a:srgbClr val="1C1C1C"/>
                </a:solidFill>
                <a:latin typeface="Arial"/>
                <a:cs typeface="Arial"/>
              </a:rPr>
              <a:t>success</a:t>
            </a:r>
            <a:r>
              <a:rPr sz="1800" i="1" spc="-2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70" dirty="0">
                <a:solidFill>
                  <a:srgbClr val="1C1C1C"/>
                </a:solidFill>
                <a:latin typeface="Arial"/>
                <a:cs typeface="Arial"/>
              </a:rPr>
              <a:t>rates</a:t>
            </a:r>
            <a:r>
              <a:rPr sz="1800" i="1" spc="-10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Arial"/>
                <a:cs typeface="Arial"/>
              </a:rPr>
              <a:t>for</a:t>
            </a:r>
            <a:r>
              <a:rPr sz="1800" i="1" spc="-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35" dirty="0">
                <a:solidFill>
                  <a:srgbClr val="1C1C1C"/>
                </a:solidFill>
                <a:latin typeface="Arial"/>
                <a:cs typeface="Arial"/>
              </a:rPr>
              <a:t>low</a:t>
            </a:r>
            <a:r>
              <a:rPr sz="1800" i="1" spc="-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65" dirty="0">
                <a:solidFill>
                  <a:srgbClr val="1C1C1C"/>
                </a:solidFill>
                <a:latin typeface="Arial"/>
                <a:cs typeface="Arial"/>
              </a:rPr>
              <a:t>weighted</a:t>
            </a:r>
            <a:r>
              <a:rPr sz="1800" i="1" spc="-1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95" dirty="0">
                <a:solidFill>
                  <a:srgbClr val="1C1C1C"/>
                </a:solidFill>
                <a:latin typeface="Arial"/>
                <a:cs typeface="Arial"/>
              </a:rPr>
              <a:t>payloads</a:t>
            </a:r>
            <a:r>
              <a:rPr sz="1800" i="1" spc="-1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40" dirty="0">
                <a:solidFill>
                  <a:srgbClr val="1C1C1C"/>
                </a:solidFill>
                <a:latin typeface="Arial"/>
                <a:cs typeface="Arial"/>
              </a:rPr>
              <a:t>is </a:t>
            </a:r>
            <a:r>
              <a:rPr sz="1800" i="1" spc="-55" dirty="0">
                <a:solidFill>
                  <a:srgbClr val="1C1C1C"/>
                </a:solidFill>
                <a:latin typeface="Arial"/>
                <a:cs typeface="Arial"/>
              </a:rPr>
              <a:t>higher</a:t>
            </a:r>
            <a:r>
              <a:rPr sz="1800" i="1" spc="-1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40" dirty="0">
                <a:solidFill>
                  <a:srgbClr val="1C1C1C"/>
                </a:solidFill>
                <a:latin typeface="Arial"/>
                <a:cs typeface="Arial"/>
              </a:rPr>
              <a:t>than</a:t>
            </a:r>
            <a:r>
              <a:rPr sz="1800" i="1" spc="-9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40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i="1" spc="-8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95" dirty="0">
                <a:solidFill>
                  <a:srgbClr val="1C1C1C"/>
                </a:solidFill>
                <a:latin typeface="Arial"/>
                <a:cs typeface="Arial"/>
              </a:rPr>
              <a:t>heavy</a:t>
            </a:r>
            <a:r>
              <a:rPr sz="1800" i="1" spc="-1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65" dirty="0">
                <a:solidFill>
                  <a:srgbClr val="1C1C1C"/>
                </a:solidFill>
                <a:latin typeface="Arial"/>
                <a:cs typeface="Arial"/>
              </a:rPr>
              <a:t>weighted</a:t>
            </a:r>
            <a:r>
              <a:rPr sz="1800" i="1" spc="-10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Arial"/>
                <a:cs typeface="Arial"/>
              </a:rPr>
              <a:t>payloads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995" y="1345120"/>
            <a:ext cx="3496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55" dirty="0">
                <a:solidFill>
                  <a:srgbClr val="1C1C1C"/>
                </a:solidFill>
                <a:latin typeface="Arial"/>
                <a:cs typeface="Arial"/>
              </a:rPr>
              <a:t>Low</a:t>
            </a:r>
            <a:r>
              <a:rPr sz="1800" b="1" i="1" spc="-2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25" dirty="0">
                <a:solidFill>
                  <a:srgbClr val="1C1C1C"/>
                </a:solidFill>
                <a:latin typeface="Arial"/>
                <a:cs typeface="Arial"/>
              </a:rPr>
              <a:t>Weighted</a:t>
            </a:r>
            <a:r>
              <a:rPr sz="1800" b="1" i="1" spc="-1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25" dirty="0">
                <a:solidFill>
                  <a:srgbClr val="1C1C1C"/>
                </a:solidFill>
                <a:latin typeface="Arial"/>
                <a:cs typeface="Arial"/>
              </a:rPr>
              <a:t>Payload</a:t>
            </a:r>
            <a:r>
              <a:rPr sz="1800" b="1" i="1" spc="-1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10" dirty="0">
                <a:solidFill>
                  <a:srgbClr val="1C1C1C"/>
                </a:solidFill>
                <a:latin typeface="Arial"/>
                <a:cs typeface="Arial"/>
              </a:rPr>
              <a:t>0kg</a:t>
            </a:r>
            <a:r>
              <a:rPr sz="1800" b="1" i="1" spc="-2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Arial"/>
                <a:cs typeface="Arial"/>
              </a:rPr>
              <a:t>–</a:t>
            </a:r>
            <a:r>
              <a:rPr sz="1800" b="1" i="1" spc="-1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60" dirty="0">
                <a:solidFill>
                  <a:srgbClr val="1C1C1C"/>
                </a:solidFill>
                <a:latin typeface="Arial"/>
                <a:cs typeface="Arial"/>
              </a:rPr>
              <a:t>5000kg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64377" y="2329700"/>
            <a:ext cx="4166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solidFill>
                  <a:srgbClr val="1C1C1C"/>
                </a:solidFill>
                <a:latin typeface="Arial"/>
                <a:cs typeface="Arial"/>
              </a:rPr>
              <a:t>Heavy</a:t>
            </a:r>
            <a:r>
              <a:rPr sz="1800" b="1" i="1" spc="-19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25" dirty="0">
                <a:solidFill>
                  <a:srgbClr val="1C1C1C"/>
                </a:solidFill>
                <a:latin typeface="Arial"/>
                <a:cs typeface="Arial"/>
              </a:rPr>
              <a:t>Weighted</a:t>
            </a:r>
            <a:r>
              <a:rPr sz="1800" b="1" i="1" spc="-1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25" dirty="0">
                <a:solidFill>
                  <a:srgbClr val="1C1C1C"/>
                </a:solidFill>
                <a:latin typeface="Arial"/>
                <a:cs typeface="Arial"/>
              </a:rPr>
              <a:t>Payload</a:t>
            </a:r>
            <a:r>
              <a:rPr sz="1800" b="1" i="1" spc="-1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100" dirty="0">
                <a:solidFill>
                  <a:srgbClr val="1C1C1C"/>
                </a:solidFill>
                <a:latin typeface="Arial"/>
                <a:cs typeface="Arial"/>
              </a:rPr>
              <a:t>5000kg</a:t>
            </a:r>
            <a:r>
              <a:rPr sz="1800" b="1" i="1" spc="-1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Arial"/>
                <a:cs typeface="Arial"/>
              </a:rPr>
              <a:t>–</a:t>
            </a:r>
            <a:r>
              <a:rPr sz="1800" b="1" i="1" spc="-1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i="1" spc="-65" dirty="0">
                <a:solidFill>
                  <a:srgbClr val="1C1C1C"/>
                </a:solidFill>
                <a:latin typeface="Arial"/>
                <a:cs typeface="Arial"/>
              </a:rPr>
              <a:t>10000kg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7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813" y="2529839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418" y="0"/>
                </a:moveTo>
                <a:lnTo>
                  <a:pt x="0" y="0"/>
                </a:lnTo>
                <a:lnTo>
                  <a:pt x="0" y="369570"/>
                </a:lnTo>
                <a:lnTo>
                  <a:pt x="1058418" y="369570"/>
                </a:lnTo>
                <a:lnTo>
                  <a:pt x="1058418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4828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Classification</a:t>
            </a:r>
            <a:r>
              <a:rPr spc="-150" dirty="0"/>
              <a:t> Accuracy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3759" y="1592606"/>
            <a:ext cx="504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">
              <a:lnSpc>
                <a:spcPct val="100000"/>
              </a:lnSpc>
              <a:spcBef>
                <a:spcPts val="100"/>
              </a:spcBef>
            </a:pPr>
            <a:r>
              <a:rPr sz="1800" i="1" spc="-95" dirty="0">
                <a:solidFill>
                  <a:srgbClr val="1C1C1C"/>
                </a:solidFill>
                <a:latin typeface="Arial"/>
                <a:cs typeface="Arial"/>
              </a:rPr>
              <a:t>As</a:t>
            </a:r>
            <a:r>
              <a:rPr sz="1800" i="1" spc="-2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70" dirty="0">
                <a:solidFill>
                  <a:srgbClr val="1C1C1C"/>
                </a:solidFill>
                <a:latin typeface="Arial"/>
                <a:cs typeface="Arial"/>
              </a:rPr>
              <a:t>you</a:t>
            </a:r>
            <a:r>
              <a:rPr sz="1800" i="1" spc="-1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90" dirty="0">
                <a:solidFill>
                  <a:srgbClr val="1C1C1C"/>
                </a:solidFill>
                <a:latin typeface="Arial"/>
                <a:cs typeface="Arial"/>
              </a:rPr>
              <a:t>can</a:t>
            </a:r>
            <a:r>
              <a:rPr sz="1800" i="1" spc="-1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25" dirty="0">
                <a:solidFill>
                  <a:srgbClr val="1C1C1C"/>
                </a:solidFill>
                <a:latin typeface="Arial"/>
                <a:cs typeface="Arial"/>
              </a:rPr>
              <a:t>see</a:t>
            </a:r>
            <a:r>
              <a:rPr sz="1800" i="1" spc="-229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50" dirty="0">
                <a:solidFill>
                  <a:srgbClr val="1C1C1C"/>
                </a:solidFill>
                <a:latin typeface="Arial"/>
                <a:cs typeface="Arial"/>
              </a:rPr>
              <a:t>our</a:t>
            </a:r>
            <a:r>
              <a:rPr sz="1800" i="1" spc="-10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05" dirty="0">
                <a:solidFill>
                  <a:srgbClr val="1C1C1C"/>
                </a:solidFill>
                <a:latin typeface="Arial"/>
                <a:cs typeface="Arial"/>
              </a:rPr>
              <a:t>accuracy</a:t>
            </a:r>
            <a:r>
              <a:rPr sz="1800" i="1" spc="-1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55" dirty="0">
                <a:solidFill>
                  <a:srgbClr val="1C1C1C"/>
                </a:solidFill>
                <a:latin typeface="Arial"/>
                <a:cs typeface="Arial"/>
              </a:rPr>
              <a:t>is</a:t>
            </a:r>
            <a:r>
              <a:rPr sz="1800" i="1" spc="-1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80" dirty="0">
                <a:solidFill>
                  <a:srgbClr val="1C1C1C"/>
                </a:solidFill>
                <a:latin typeface="Arial"/>
                <a:cs typeface="Arial"/>
              </a:rPr>
              <a:t>extremely</a:t>
            </a:r>
            <a:r>
              <a:rPr sz="1800" i="1" spc="-1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14" dirty="0">
                <a:solidFill>
                  <a:srgbClr val="1C1C1C"/>
                </a:solidFill>
                <a:latin typeface="Arial"/>
                <a:cs typeface="Arial"/>
              </a:rPr>
              <a:t>close</a:t>
            </a:r>
            <a:r>
              <a:rPr sz="1800" i="1" spc="-25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90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sz="1800" i="1" spc="-2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50" dirty="0">
                <a:solidFill>
                  <a:srgbClr val="1C1C1C"/>
                </a:solidFill>
                <a:latin typeface="Arial"/>
                <a:cs typeface="Arial"/>
              </a:rPr>
              <a:t>Tree </a:t>
            </a:r>
            <a:r>
              <a:rPr sz="1800" i="1" spc="-130" dirty="0">
                <a:solidFill>
                  <a:srgbClr val="1C1C1C"/>
                </a:solidFill>
                <a:latin typeface="Arial"/>
                <a:cs typeface="Arial"/>
              </a:rPr>
              <a:t>Algorithm</a:t>
            </a:r>
            <a:r>
              <a:rPr sz="1800" i="1" spc="-1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25" dirty="0">
                <a:solidFill>
                  <a:srgbClr val="1C1C1C"/>
                </a:solidFill>
                <a:latin typeface="Arial"/>
                <a:cs typeface="Arial"/>
              </a:rPr>
              <a:t>slightly</a:t>
            </a:r>
            <a:r>
              <a:rPr sz="1800" i="1" spc="-19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120" dirty="0">
                <a:solidFill>
                  <a:srgbClr val="1C1C1C"/>
                </a:solidFill>
                <a:latin typeface="Arial"/>
                <a:cs typeface="Arial"/>
              </a:rPr>
              <a:t>higher</a:t>
            </a:r>
            <a:r>
              <a:rPr sz="1800" i="1" spc="-1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i="1" spc="-20" dirty="0">
                <a:solidFill>
                  <a:srgbClr val="1C1C1C"/>
                </a:solidFill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7481" y="1400555"/>
            <a:ext cx="10654665" cy="5457825"/>
            <a:chOff x="427481" y="1400555"/>
            <a:chExt cx="10654665" cy="54578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481" y="4155948"/>
              <a:ext cx="6982967" cy="27020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7573" y="1400555"/>
              <a:ext cx="4584179" cy="27553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80637" y="4898163"/>
            <a:ext cx="4387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02020"/>
                </a:solidFill>
                <a:latin typeface="Arial MT"/>
                <a:cs typeface="Arial MT"/>
              </a:rPr>
              <a:t>we</a:t>
            </a:r>
            <a:r>
              <a:rPr sz="1800" spc="-40" dirty="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202020"/>
                </a:solidFill>
                <a:latin typeface="Arial MT"/>
                <a:cs typeface="Arial MT"/>
              </a:rPr>
              <a:t>achieved</a:t>
            </a:r>
            <a:r>
              <a:rPr sz="1800" spc="-150" dirty="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202020"/>
                </a:solidFill>
                <a:latin typeface="Arial MT"/>
                <a:cs typeface="Arial MT"/>
              </a:rPr>
              <a:t>83.33%</a:t>
            </a:r>
            <a:r>
              <a:rPr sz="1800" spc="-190" dirty="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202020"/>
                </a:solidFill>
                <a:latin typeface="Arial MT"/>
                <a:cs typeface="Arial MT"/>
              </a:rPr>
              <a:t>accuracy</a:t>
            </a:r>
            <a:r>
              <a:rPr sz="1800" spc="-165" dirty="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202020"/>
                </a:solidFill>
                <a:latin typeface="Arial MT"/>
                <a:cs typeface="Arial MT"/>
              </a:rPr>
              <a:t>on</a:t>
            </a:r>
            <a:r>
              <a:rPr sz="1800" spc="-125" dirty="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02020"/>
                </a:solidFill>
                <a:latin typeface="Arial MT"/>
                <a:cs typeface="Arial MT"/>
              </a:rPr>
              <a:t>the</a:t>
            </a:r>
            <a:r>
              <a:rPr sz="1800" spc="-90" dirty="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202020"/>
                </a:solidFill>
                <a:latin typeface="Arial MT"/>
                <a:cs typeface="Arial MT"/>
              </a:rPr>
              <a:t>test</a:t>
            </a:r>
            <a:r>
              <a:rPr sz="1800" spc="-85" dirty="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02020"/>
                </a:solidFill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0233" y="2545079"/>
            <a:ext cx="2324099" cy="134645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43</a:t>
            </a:fld>
            <a:endParaRPr spc="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Confusion</a:t>
            </a:r>
            <a:r>
              <a:rPr spc="-160" dirty="0"/>
              <a:t> </a:t>
            </a:r>
            <a:r>
              <a:rPr spc="-55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7440" y="1328928"/>
            <a:ext cx="5201411" cy="3967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3017" y="1725004"/>
            <a:ext cx="43548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1C1C1C"/>
                </a:solidFill>
                <a:latin typeface="Calibri"/>
                <a:cs typeface="Calibri"/>
              </a:rPr>
              <a:t>Examining</a:t>
            </a:r>
            <a:r>
              <a:rPr sz="1800" spc="-2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7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16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10" dirty="0">
                <a:solidFill>
                  <a:srgbClr val="1C1C1C"/>
                </a:solidFill>
                <a:latin typeface="Calibri"/>
                <a:cs typeface="Calibri"/>
              </a:rPr>
              <a:t>confusion</a:t>
            </a:r>
            <a:r>
              <a:rPr sz="1800" spc="-15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95" dirty="0">
                <a:solidFill>
                  <a:srgbClr val="1C1C1C"/>
                </a:solidFill>
                <a:latin typeface="Calibri"/>
                <a:cs typeface="Calibri"/>
              </a:rPr>
              <a:t>matrix,</a:t>
            </a:r>
            <a:r>
              <a:rPr sz="1800" spc="-1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1C1C1C"/>
                </a:solidFill>
                <a:latin typeface="Calibri"/>
                <a:cs typeface="Calibri"/>
              </a:rPr>
              <a:t>seethat</a:t>
            </a:r>
            <a:r>
              <a:rPr sz="1800" spc="-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1C1C1C"/>
                </a:solidFill>
                <a:latin typeface="Calibri"/>
                <a:cs typeface="Calibri"/>
              </a:rPr>
              <a:t>Treecan </a:t>
            </a:r>
            <a:r>
              <a:rPr sz="1800" spc="-20" dirty="0">
                <a:solidFill>
                  <a:srgbClr val="1C1C1C"/>
                </a:solidFill>
                <a:latin typeface="Calibri"/>
                <a:cs typeface="Calibri"/>
              </a:rPr>
              <a:t>distinguish</a:t>
            </a:r>
            <a:r>
              <a:rPr sz="1800" spc="5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5" dirty="0">
                <a:solidFill>
                  <a:srgbClr val="1C1C1C"/>
                </a:solidFill>
                <a:latin typeface="Calibri"/>
                <a:cs typeface="Calibri"/>
              </a:rPr>
              <a:t>between</a:t>
            </a:r>
            <a:r>
              <a:rPr sz="1800" spc="-1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6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1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14" dirty="0">
                <a:solidFill>
                  <a:srgbClr val="1C1C1C"/>
                </a:solidFill>
                <a:latin typeface="Calibri"/>
                <a:cs typeface="Calibri"/>
              </a:rPr>
              <a:t>different</a:t>
            </a:r>
            <a:r>
              <a:rPr sz="1800" spc="-204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95" dirty="0">
                <a:solidFill>
                  <a:srgbClr val="1C1C1C"/>
                </a:solidFill>
                <a:latin typeface="Calibri"/>
                <a:cs typeface="Calibri"/>
              </a:rPr>
              <a:t>classes.</a:t>
            </a:r>
            <a:r>
              <a:rPr sz="1800" spc="-2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60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Calibri"/>
                <a:cs typeface="Calibri"/>
              </a:rPr>
              <a:t>see </a:t>
            </a:r>
            <a:r>
              <a:rPr sz="1800" spc="-75" dirty="0">
                <a:solidFill>
                  <a:srgbClr val="1C1C1C"/>
                </a:solidFill>
                <a:latin typeface="Calibri"/>
                <a:cs typeface="Calibri"/>
              </a:rPr>
              <a:t>that</a:t>
            </a:r>
            <a:r>
              <a:rPr sz="1800" spc="-2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5" dirty="0">
                <a:solidFill>
                  <a:srgbClr val="1C1C1C"/>
                </a:solidFill>
                <a:latin typeface="Calibri"/>
                <a:cs typeface="Calibri"/>
              </a:rPr>
              <a:t>themajorproblemis</a:t>
            </a:r>
            <a:r>
              <a:rPr sz="1800" spc="-1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70" dirty="0">
                <a:solidFill>
                  <a:srgbClr val="1C1C1C"/>
                </a:solidFill>
                <a:latin typeface="Calibri"/>
                <a:cs typeface="Calibri"/>
              </a:rPr>
              <a:t>false</a:t>
            </a:r>
            <a:r>
              <a:rPr sz="18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positives.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688" y="3517391"/>
            <a:ext cx="2743199" cy="23728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44</a:t>
            </a:fld>
            <a:endParaRPr spc="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705" y="1851685"/>
            <a:ext cx="9177020" cy="300863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0029" marR="5080" indent="-227329">
              <a:lnSpc>
                <a:spcPts val="2500"/>
              </a:lnSpc>
              <a:spcBef>
                <a:spcPts val="500"/>
              </a:spcBef>
              <a:buClr>
                <a:srgbClr val="1C1C1C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16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-3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204" dirty="0">
                <a:solidFill>
                  <a:srgbClr val="1C1C1C"/>
                </a:solidFill>
                <a:latin typeface="Arial MT"/>
                <a:cs typeface="Arial MT"/>
              </a:rPr>
              <a:t>Tree</a:t>
            </a:r>
            <a:r>
              <a:rPr sz="2400" spc="-3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40" dirty="0">
                <a:solidFill>
                  <a:srgbClr val="1C1C1C"/>
                </a:solidFill>
                <a:latin typeface="Arial MT"/>
                <a:cs typeface="Arial MT"/>
              </a:rPr>
              <a:t>Classifier</a:t>
            </a:r>
            <a:r>
              <a:rPr sz="2400" spc="-3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75" dirty="0">
                <a:solidFill>
                  <a:srgbClr val="1C1C1C"/>
                </a:solidFill>
                <a:latin typeface="Arial MT"/>
                <a:cs typeface="Arial MT"/>
              </a:rPr>
              <a:t>Algorithm</a:t>
            </a:r>
            <a:r>
              <a:rPr sz="2400" spc="-1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85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400" spc="-2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-1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10" dirty="0">
                <a:solidFill>
                  <a:srgbClr val="1C1C1C"/>
                </a:solidFill>
                <a:latin typeface="Arial MT"/>
                <a:cs typeface="Arial MT"/>
              </a:rPr>
              <a:t>slightly</a:t>
            </a:r>
            <a:r>
              <a:rPr sz="2400" spc="-1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10" dirty="0">
                <a:solidFill>
                  <a:srgbClr val="1C1C1C"/>
                </a:solidFill>
                <a:latin typeface="Arial MT"/>
                <a:cs typeface="Arial MT"/>
              </a:rPr>
              <a:t>better</a:t>
            </a:r>
            <a:r>
              <a:rPr sz="2400" spc="-20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sz="24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10" dirty="0">
                <a:solidFill>
                  <a:srgbClr val="1C1C1C"/>
                </a:solidFill>
                <a:latin typeface="Arial MT"/>
                <a:cs typeface="Arial MT"/>
              </a:rPr>
              <a:t>Machine</a:t>
            </a:r>
            <a:r>
              <a:rPr sz="2400" spc="-1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45" dirty="0">
                <a:solidFill>
                  <a:srgbClr val="1C1C1C"/>
                </a:solidFill>
                <a:latin typeface="Arial MT"/>
                <a:cs typeface="Arial MT"/>
              </a:rPr>
              <a:t>Learning</a:t>
            </a:r>
            <a:r>
              <a:rPr sz="2400" spc="-2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1C1C1C"/>
                </a:solidFill>
                <a:latin typeface="Arial MT"/>
                <a:cs typeface="Arial MT"/>
              </a:rPr>
              <a:t>for 	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training</a:t>
            </a:r>
            <a:r>
              <a:rPr sz="24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dataset,</a:t>
            </a:r>
            <a:r>
              <a:rPr sz="24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all</a:t>
            </a:r>
            <a:r>
              <a:rPr sz="24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r>
              <a:rPr sz="24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perform</a:t>
            </a:r>
            <a:r>
              <a:rPr sz="24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83%</a:t>
            </a:r>
            <a:r>
              <a:rPr sz="24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accuracy</a:t>
            </a:r>
            <a:r>
              <a:rPr sz="24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24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test</a:t>
            </a:r>
            <a:r>
              <a:rPr sz="2400" spc="-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C1C1C"/>
                </a:solidFill>
                <a:latin typeface="Arial MT"/>
                <a:cs typeface="Arial MT"/>
              </a:rPr>
              <a:t>data.</a:t>
            </a:r>
            <a:endParaRPr sz="2400">
              <a:latin typeface="Arial MT"/>
              <a:cs typeface="Arial MT"/>
            </a:endParaRPr>
          </a:p>
          <a:p>
            <a:pPr marL="240029" indent="-227329">
              <a:lnSpc>
                <a:spcPct val="100000"/>
              </a:lnSpc>
              <a:spcBef>
                <a:spcPts val="300"/>
              </a:spcBef>
              <a:buChar char="•"/>
              <a:tabLst>
                <a:tab pos="240029" algn="l"/>
              </a:tabLst>
            </a:pPr>
            <a:r>
              <a:rPr sz="2400" spc="-140" dirty="0">
                <a:solidFill>
                  <a:srgbClr val="1C1C1C"/>
                </a:solidFill>
                <a:latin typeface="Arial MT"/>
                <a:cs typeface="Arial MT"/>
              </a:rPr>
              <a:t>Low</a:t>
            </a:r>
            <a:r>
              <a:rPr sz="2400" spc="-2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1C1C1C"/>
                </a:solidFill>
                <a:latin typeface="Arial MT"/>
                <a:cs typeface="Arial MT"/>
              </a:rPr>
              <a:t>weighted</a:t>
            </a:r>
            <a:r>
              <a:rPr sz="2400" spc="-1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45" dirty="0">
                <a:solidFill>
                  <a:srgbClr val="1C1C1C"/>
                </a:solidFill>
                <a:latin typeface="Arial MT"/>
                <a:cs typeface="Arial MT"/>
              </a:rPr>
              <a:t>payloads</a:t>
            </a:r>
            <a:r>
              <a:rPr sz="2400" spc="-2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1C1C1C"/>
                </a:solidFill>
                <a:latin typeface="Arial MT"/>
                <a:cs typeface="Arial MT"/>
              </a:rPr>
              <a:t>perform</a:t>
            </a:r>
            <a:r>
              <a:rPr sz="2400" spc="-1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1C1C1C"/>
                </a:solidFill>
                <a:latin typeface="Arial MT"/>
                <a:cs typeface="Arial MT"/>
              </a:rPr>
              <a:t>better</a:t>
            </a:r>
            <a:r>
              <a:rPr sz="2400" spc="-11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than</a:t>
            </a:r>
            <a:r>
              <a:rPr sz="24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-1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1C1C1C"/>
                </a:solidFill>
                <a:latin typeface="Arial MT"/>
                <a:cs typeface="Arial MT"/>
              </a:rPr>
              <a:t>heavier</a:t>
            </a:r>
            <a:r>
              <a:rPr sz="2400" spc="-2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C1C1C"/>
                </a:solidFill>
                <a:latin typeface="Arial MT"/>
                <a:cs typeface="Arial MT"/>
              </a:rPr>
              <a:t>payloads</a:t>
            </a:r>
            <a:endParaRPr sz="2400">
              <a:latin typeface="Arial MT"/>
              <a:cs typeface="Arial MT"/>
            </a:endParaRPr>
          </a:p>
          <a:p>
            <a:pPr marL="239395" marR="535305" indent="-227329">
              <a:lnSpc>
                <a:spcPts val="2300"/>
              </a:lnSpc>
              <a:spcBef>
                <a:spcPts val="980"/>
              </a:spcBef>
              <a:buChar char="•"/>
              <a:tabLst>
                <a:tab pos="241300" algn="l"/>
              </a:tabLst>
            </a:pPr>
            <a:r>
              <a:rPr sz="2400" spc="-16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-3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215" dirty="0">
                <a:solidFill>
                  <a:srgbClr val="1C1C1C"/>
                </a:solidFill>
                <a:latin typeface="Arial MT"/>
                <a:cs typeface="Arial MT"/>
              </a:rPr>
              <a:t>success</a:t>
            </a:r>
            <a:r>
              <a:rPr sz="2400" spc="-3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1C1C1C"/>
                </a:solidFill>
                <a:latin typeface="Arial MT"/>
                <a:cs typeface="Arial MT"/>
              </a:rPr>
              <a:t>rates</a:t>
            </a:r>
            <a:r>
              <a:rPr sz="2400" spc="-2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sz="2400" spc="-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245" dirty="0">
                <a:solidFill>
                  <a:srgbClr val="1C1C1C"/>
                </a:solidFill>
                <a:latin typeface="Arial MT"/>
                <a:cs typeface="Arial MT"/>
              </a:rPr>
              <a:t>SpaceX</a:t>
            </a:r>
            <a:r>
              <a:rPr sz="2400" spc="-3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50" dirty="0">
                <a:solidFill>
                  <a:srgbClr val="1C1C1C"/>
                </a:solidFill>
                <a:latin typeface="Arial MT"/>
                <a:cs typeface="Arial MT"/>
              </a:rPr>
              <a:t>launches</a:t>
            </a:r>
            <a:r>
              <a:rPr sz="2400" spc="-2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4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1C1C1C"/>
                </a:solidFill>
                <a:latin typeface="Arial MT"/>
                <a:cs typeface="Arial MT"/>
              </a:rPr>
              <a:t>directly</a:t>
            </a:r>
            <a:r>
              <a:rPr sz="2400" spc="-1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65" dirty="0">
                <a:solidFill>
                  <a:srgbClr val="1C1C1C"/>
                </a:solidFill>
                <a:latin typeface="Arial MT"/>
                <a:cs typeface="Arial MT"/>
              </a:rPr>
              <a:t>proportional</a:t>
            </a:r>
            <a:r>
              <a:rPr sz="2400" spc="-1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1C1C1C"/>
                </a:solidFill>
                <a:latin typeface="Arial MT"/>
                <a:cs typeface="Arial MT"/>
              </a:rPr>
              <a:t>time</a:t>
            </a:r>
            <a:r>
              <a:rPr sz="2400" spc="-1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1C1C1C"/>
                </a:solidFill>
                <a:latin typeface="Arial MT"/>
                <a:cs typeface="Arial MT"/>
              </a:rPr>
              <a:t>in 	</a:t>
            </a:r>
            <a:r>
              <a:rPr sz="2400" spc="-155" dirty="0">
                <a:solidFill>
                  <a:srgbClr val="1C1C1C"/>
                </a:solidFill>
                <a:latin typeface="Arial MT"/>
                <a:cs typeface="Arial MT"/>
              </a:rPr>
              <a:t>years</a:t>
            </a:r>
            <a:r>
              <a:rPr sz="2400" spc="-2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75" dirty="0">
                <a:solidFill>
                  <a:srgbClr val="1C1C1C"/>
                </a:solidFill>
                <a:latin typeface="Arial MT"/>
                <a:cs typeface="Arial MT"/>
              </a:rPr>
              <a:t>they</a:t>
            </a:r>
            <a:r>
              <a:rPr sz="2400" spc="-1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will</a:t>
            </a:r>
            <a:r>
              <a:rPr sz="24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1C1C1C"/>
                </a:solidFill>
                <a:latin typeface="Arial MT"/>
                <a:cs typeface="Arial MT"/>
              </a:rPr>
              <a:t>eventually</a:t>
            </a:r>
            <a:r>
              <a:rPr sz="2400" spc="-1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75" dirty="0">
                <a:solidFill>
                  <a:srgbClr val="1C1C1C"/>
                </a:solidFill>
                <a:latin typeface="Arial MT"/>
                <a:cs typeface="Arial MT"/>
              </a:rPr>
              <a:t>perfect</a:t>
            </a:r>
            <a:r>
              <a:rPr sz="2400" spc="-1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-1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C1C1C"/>
                </a:solidFill>
                <a:latin typeface="Arial MT"/>
                <a:cs typeface="Arial MT"/>
              </a:rPr>
              <a:t>launches</a:t>
            </a:r>
            <a:endParaRPr sz="2400">
              <a:latin typeface="Arial MT"/>
              <a:cs typeface="Arial MT"/>
            </a:endParaRPr>
          </a:p>
          <a:p>
            <a:pPr marL="240029" marR="414655" indent="-227329">
              <a:lnSpc>
                <a:spcPts val="250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400" spc="-125" dirty="0">
                <a:solidFill>
                  <a:srgbClr val="1C1C1C"/>
                </a:solidFill>
                <a:latin typeface="Arial MT"/>
                <a:cs typeface="Arial MT"/>
              </a:rPr>
              <a:t>We</a:t>
            </a:r>
            <a:r>
              <a:rPr sz="2400" spc="-3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45" dirty="0">
                <a:solidFill>
                  <a:srgbClr val="1C1C1C"/>
                </a:solidFill>
                <a:latin typeface="Arial MT"/>
                <a:cs typeface="Arial MT"/>
              </a:rPr>
              <a:t>can</a:t>
            </a:r>
            <a:r>
              <a:rPr sz="2400" spc="-2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65" dirty="0">
                <a:solidFill>
                  <a:srgbClr val="1C1C1C"/>
                </a:solidFill>
                <a:latin typeface="Arial MT"/>
                <a:cs typeface="Arial MT"/>
              </a:rPr>
              <a:t>see</a:t>
            </a:r>
            <a:r>
              <a:rPr sz="2400" spc="-3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2400" spc="-8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15" dirty="0">
                <a:solidFill>
                  <a:srgbClr val="1C1C1C"/>
                </a:solidFill>
                <a:latin typeface="Arial MT"/>
                <a:cs typeface="Arial MT"/>
              </a:rPr>
              <a:t>KS</a:t>
            </a:r>
            <a:r>
              <a:rPr sz="2400" spc="40" dirty="0">
                <a:solidFill>
                  <a:srgbClr val="1C1C1C"/>
                </a:solidFill>
                <a:latin typeface="Arial MT"/>
                <a:cs typeface="Arial MT"/>
              </a:rPr>
              <a:t>C</a:t>
            </a:r>
            <a:r>
              <a:rPr sz="2400" spc="-360" dirty="0">
                <a:solidFill>
                  <a:srgbClr val="1C1C1C"/>
                </a:solidFill>
                <a:latin typeface="Arial MT"/>
                <a:cs typeface="Arial MT"/>
              </a:rPr>
              <a:t>L</a:t>
            </a:r>
            <a:r>
              <a:rPr sz="2400" spc="-355" dirty="0">
                <a:solidFill>
                  <a:srgbClr val="1C1C1C"/>
                </a:solidFill>
                <a:latin typeface="Arial MT"/>
                <a:cs typeface="Arial MT"/>
              </a:rPr>
              <a:t>C</a:t>
            </a:r>
            <a:r>
              <a:rPr sz="2400" spc="-360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r>
              <a:rPr sz="2400" spc="-145" dirty="0">
                <a:solidFill>
                  <a:srgbClr val="1C1C1C"/>
                </a:solidFill>
                <a:latin typeface="Arial MT"/>
                <a:cs typeface="Arial MT"/>
              </a:rPr>
              <a:t>39A</a:t>
            </a:r>
            <a:r>
              <a:rPr sz="2400" spc="-409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1C1C1C"/>
                </a:solidFill>
                <a:latin typeface="Arial MT"/>
                <a:cs typeface="Arial MT"/>
              </a:rPr>
              <a:t>had</a:t>
            </a:r>
            <a:r>
              <a:rPr sz="2400" spc="-2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-1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1C1C1C"/>
                </a:solidFill>
                <a:latin typeface="Arial MT"/>
                <a:cs typeface="Arial MT"/>
              </a:rPr>
              <a:t>most</a:t>
            </a:r>
            <a:r>
              <a:rPr sz="24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70" dirty="0">
                <a:solidFill>
                  <a:srgbClr val="1C1C1C"/>
                </a:solidFill>
                <a:latin typeface="Arial MT"/>
                <a:cs typeface="Arial MT"/>
              </a:rPr>
              <a:t>successful</a:t>
            </a:r>
            <a:r>
              <a:rPr sz="2400" spc="-2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50" dirty="0">
                <a:solidFill>
                  <a:srgbClr val="1C1C1C"/>
                </a:solidFill>
                <a:latin typeface="Arial MT"/>
                <a:cs typeface="Arial MT"/>
              </a:rPr>
              <a:t>launches</a:t>
            </a:r>
            <a:r>
              <a:rPr sz="2400" spc="-2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2400" spc="-1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1C1C1C"/>
                </a:solidFill>
                <a:latin typeface="Arial MT"/>
                <a:cs typeface="Arial MT"/>
              </a:rPr>
              <a:t>all 	</a:t>
            </a:r>
            <a:r>
              <a:rPr sz="2400" spc="-4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-1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C1C1C"/>
                </a:solidFill>
                <a:latin typeface="Arial MT"/>
                <a:cs typeface="Arial MT"/>
              </a:rPr>
              <a:t>sites</a:t>
            </a:r>
            <a:endParaRPr sz="2400">
              <a:latin typeface="Arial MT"/>
              <a:cs typeface="Arial MT"/>
            </a:endParaRPr>
          </a:p>
          <a:p>
            <a:pPr marL="240029" indent="-227329">
              <a:lnSpc>
                <a:spcPct val="100000"/>
              </a:lnSpc>
              <a:spcBef>
                <a:spcPts val="400"/>
              </a:spcBef>
              <a:buChar char="•"/>
              <a:tabLst>
                <a:tab pos="240029" algn="l"/>
              </a:tabLst>
            </a:pPr>
            <a:r>
              <a:rPr sz="2400" spc="-45" dirty="0">
                <a:solidFill>
                  <a:srgbClr val="1C1C1C"/>
                </a:solidFill>
                <a:latin typeface="Arial MT"/>
                <a:cs typeface="Arial MT"/>
              </a:rPr>
              <a:t>Orbit </a:t>
            </a:r>
            <a:r>
              <a:rPr sz="2400" spc="-55" dirty="0">
                <a:solidFill>
                  <a:srgbClr val="1C1C1C"/>
                </a:solidFill>
                <a:latin typeface="Arial MT"/>
                <a:cs typeface="Arial MT"/>
              </a:rPr>
              <a:t>type</a:t>
            </a:r>
            <a:r>
              <a:rPr sz="2400" spc="-1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360" dirty="0">
                <a:solidFill>
                  <a:srgbClr val="1C1C1C"/>
                </a:solidFill>
                <a:latin typeface="Arial MT"/>
                <a:cs typeface="Arial MT"/>
              </a:rPr>
              <a:t>GEO,HEO,SSO,ES-</a:t>
            </a:r>
            <a:r>
              <a:rPr sz="2400" spc="-150" dirty="0">
                <a:solidFill>
                  <a:srgbClr val="1C1C1C"/>
                </a:solidFill>
                <a:latin typeface="Arial MT"/>
                <a:cs typeface="Arial MT"/>
              </a:rPr>
              <a:t>L1</a:t>
            </a:r>
            <a:r>
              <a:rPr sz="2400" spc="-3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60" dirty="0">
                <a:solidFill>
                  <a:srgbClr val="1C1C1C"/>
                </a:solidFill>
                <a:latin typeface="Arial MT"/>
                <a:cs typeface="Arial MT"/>
              </a:rPr>
              <a:t>has</a:t>
            </a:r>
            <a:r>
              <a:rPr sz="2400" spc="-3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-1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1C1C1C"/>
                </a:solidFill>
                <a:latin typeface="Arial MT"/>
                <a:cs typeface="Arial MT"/>
              </a:rPr>
              <a:t>best</a:t>
            </a:r>
            <a:r>
              <a:rPr sz="2400" spc="-2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1C1C1C"/>
                </a:solidFill>
                <a:latin typeface="Arial MT"/>
                <a:cs typeface="Arial MT"/>
              </a:rPr>
              <a:t>SuccessRate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45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6701" y="2188705"/>
            <a:ext cx="821690" cy="13970"/>
          </a:xfrm>
          <a:custGeom>
            <a:avLst/>
            <a:gdLst/>
            <a:ahLst/>
            <a:cxnLst/>
            <a:rect l="l" t="t" r="r" b="b"/>
            <a:pathLst>
              <a:path w="821689" h="13969">
                <a:moveTo>
                  <a:pt x="821435" y="0"/>
                </a:moveTo>
                <a:lnTo>
                  <a:pt x="0" y="0"/>
                </a:lnTo>
                <a:lnTo>
                  <a:pt x="0" y="13715"/>
                </a:lnTo>
                <a:lnTo>
                  <a:pt x="821435" y="13715"/>
                </a:lnTo>
                <a:lnTo>
                  <a:pt x="821435" y="0"/>
                </a:lnTo>
                <a:close/>
              </a:path>
            </a:pathLst>
          </a:custGeom>
          <a:solidFill>
            <a:srgbClr val="05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Appendix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024" y="4975110"/>
            <a:ext cx="4063745" cy="12359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pc="-235" dirty="0"/>
              <a:t>Haversine</a:t>
            </a:r>
            <a:r>
              <a:rPr spc="-350" dirty="0"/>
              <a:t> </a:t>
            </a:r>
            <a:r>
              <a:rPr dirty="0"/>
              <a:t>formula</a:t>
            </a:r>
            <a:r>
              <a:rPr spc="-114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used</a:t>
            </a:r>
            <a:r>
              <a:rPr spc="-90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dirty="0"/>
              <a:t>Folium</a:t>
            </a:r>
            <a:r>
              <a:rPr spc="-75" dirty="0"/>
              <a:t> </a:t>
            </a:r>
            <a:r>
              <a:rPr dirty="0"/>
              <a:t>map</a:t>
            </a:r>
            <a:r>
              <a:rPr spc="-85" dirty="0"/>
              <a:t> </a:t>
            </a:r>
            <a:r>
              <a:rPr spc="-10" dirty="0"/>
              <a:t>calculating</a:t>
            </a:r>
            <a:r>
              <a:rPr spc="-80" dirty="0"/>
              <a:t> </a:t>
            </a:r>
            <a:r>
              <a:rPr spc="-10" dirty="0"/>
              <a:t>distances</a:t>
            </a:r>
          </a:p>
          <a:p>
            <a:pPr marL="70485">
              <a:lnSpc>
                <a:spcPts val="1910"/>
              </a:lnSpc>
              <a:spcBef>
                <a:spcPts val="1085"/>
              </a:spcBef>
            </a:pPr>
            <a:r>
              <a:rPr sz="1600" spc="-10" dirty="0">
                <a:solidFill>
                  <a:srgbClr val="005292"/>
                </a:solidFill>
              </a:rPr>
              <a:t>Introduction</a:t>
            </a:r>
            <a:endParaRPr sz="1600"/>
          </a:p>
          <a:p>
            <a:pPr marL="70485" marR="886460" indent="-635">
              <a:lnSpc>
                <a:spcPts val="1200"/>
              </a:lnSpc>
              <a:spcBef>
                <a:spcPts val="35"/>
              </a:spcBef>
            </a:pPr>
            <a:r>
              <a:rPr sz="1000" spc="-3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10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45" dirty="0">
                <a:solidFill>
                  <a:srgbClr val="000000"/>
                </a:solidFill>
                <a:latin typeface="Calibri"/>
                <a:cs typeface="Calibri"/>
              </a:rPr>
              <a:t>haversineformuladeterminesthe</a:t>
            </a:r>
            <a:r>
              <a:rPr sz="10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80" dirty="0">
                <a:solidFill>
                  <a:srgbClr val="000000"/>
                </a:solidFill>
                <a:latin typeface="Calibri"/>
                <a:cs typeface="Calibri"/>
              </a:rPr>
              <a:t>great-</a:t>
            </a:r>
            <a:r>
              <a:rPr sz="1000" spc="-50" dirty="0">
                <a:solidFill>
                  <a:srgbClr val="000000"/>
                </a:solidFill>
                <a:latin typeface="Calibri"/>
                <a:cs typeface="Calibri"/>
              </a:rPr>
              <a:t>circle</a:t>
            </a:r>
            <a:r>
              <a:rPr sz="1000" spc="-45" dirty="0">
                <a:solidFill>
                  <a:srgbClr val="000000"/>
                </a:solidFill>
                <a:latin typeface="Calibri"/>
                <a:cs typeface="Calibri"/>
              </a:rPr>
              <a:t> distancebetweentwo</a:t>
            </a:r>
            <a:r>
              <a:rPr sz="10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000000"/>
                </a:solidFill>
                <a:latin typeface="Calibri"/>
                <a:cs typeface="Calibri"/>
              </a:rPr>
              <a:t>points</a:t>
            </a:r>
            <a:r>
              <a:rPr sz="100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10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10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30" dirty="0">
                <a:solidFill>
                  <a:srgbClr val="000000"/>
                </a:solidFill>
                <a:latin typeface="Calibri"/>
                <a:cs typeface="Calibri"/>
              </a:rPr>
              <a:t>spheregiventheir</a:t>
            </a:r>
            <a:r>
              <a:rPr sz="1000" spc="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45" dirty="0">
                <a:solidFill>
                  <a:srgbClr val="000000"/>
                </a:solidFill>
                <a:latin typeface="Calibri"/>
                <a:cs typeface="Calibri"/>
              </a:rPr>
              <a:t>longitudesandlatitudes.Importantin</a:t>
            </a:r>
            <a:r>
              <a:rPr sz="1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000000"/>
                </a:solidFill>
                <a:latin typeface="Calibri"/>
                <a:cs typeface="Calibri"/>
              </a:rPr>
              <a:t>navigation,it</a:t>
            </a:r>
            <a:r>
              <a:rPr sz="10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1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100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45" dirty="0">
                <a:solidFill>
                  <a:srgbClr val="000000"/>
                </a:solidFill>
                <a:latin typeface="Calibri"/>
                <a:cs typeface="Calibri"/>
              </a:rPr>
              <a:t>specialcase</a:t>
            </a:r>
            <a:r>
              <a:rPr sz="100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ofa</a:t>
            </a:r>
            <a:r>
              <a:rPr sz="10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40" dirty="0">
                <a:solidFill>
                  <a:srgbClr val="000000"/>
                </a:solidFill>
                <a:latin typeface="Calibri"/>
                <a:cs typeface="Calibri"/>
              </a:rPr>
              <a:t>moregeneralformulain</a:t>
            </a:r>
            <a:r>
              <a:rPr sz="10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000000"/>
                </a:solidFill>
                <a:latin typeface="Calibri"/>
                <a:cs typeface="Calibri"/>
              </a:rPr>
              <a:t>sphericaltrigonometry,the</a:t>
            </a:r>
            <a:r>
              <a:rPr sz="1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35" dirty="0">
                <a:solidFill>
                  <a:srgbClr val="000000"/>
                </a:solidFill>
                <a:latin typeface="Calibri"/>
                <a:cs typeface="Calibri"/>
              </a:rPr>
              <a:t>law</a:t>
            </a:r>
            <a:r>
              <a:rPr sz="10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45" dirty="0">
                <a:solidFill>
                  <a:srgbClr val="000000"/>
                </a:solidFill>
                <a:latin typeface="Calibri"/>
                <a:cs typeface="Calibri"/>
              </a:rPr>
              <a:t>haversines,thatrelatesthe</a:t>
            </a:r>
            <a:r>
              <a:rPr sz="10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40" dirty="0">
                <a:solidFill>
                  <a:srgbClr val="000000"/>
                </a:solidFill>
                <a:latin typeface="Calibri"/>
                <a:cs typeface="Calibri"/>
              </a:rPr>
              <a:t>sides</a:t>
            </a:r>
            <a:r>
              <a:rPr sz="100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30" dirty="0">
                <a:solidFill>
                  <a:srgbClr val="000000"/>
                </a:solidFill>
                <a:latin typeface="Calibri"/>
                <a:cs typeface="Calibri"/>
              </a:rPr>
              <a:t>andanglesof</a:t>
            </a:r>
            <a:r>
              <a:rPr sz="10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0000"/>
                </a:solidFill>
                <a:latin typeface="Calibri"/>
                <a:cs typeface="Calibri"/>
              </a:rPr>
              <a:t>sphericaltriangles.</a:t>
            </a:r>
            <a:endParaRPr sz="1000">
              <a:latin typeface="Calibri"/>
              <a:cs typeface="Calibri"/>
            </a:endParaRPr>
          </a:p>
          <a:p>
            <a:pPr marL="70485">
              <a:lnSpc>
                <a:spcPts val="1910"/>
              </a:lnSpc>
              <a:spcBef>
                <a:spcPts val="680"/>
              </a:spcBef>
            </a:pPr>
            <a:r>
              <a:rPr sz="1600" spc="-10" dirty="0">
                <a:solidFill>
                  <a:srgbClr val="005292"/>
                </a:solidFill>
              </a:rPr>
              <a:t>Usage</a:t>
            </a:r>
            <a:endParaRPr sz="1600"/>
          </a:p>
          <a:p>
            <a:pPr marL="70485" marR="388620">
              <a:lnSpc>
                <a:spcPts val="1200"/>
              </a:lnSpc>
              <a:spcBef>
                <a:spcPts val="30"/>
              </a:spcBef>
            </a:pPr>
            <a:r>
              <a:rPr sz="1000" spc="-10" dirty="0">
                <a:solidFill>
                  <a:srgbClr val="000000"/>
                </a:solidFill>
                <a:latin typeface="Calibri"/>
                <a:cs typeface="Calibri"/>
              </a:rPr>
              <a:t>WhydidI</a:t>
            </a:r>
            <a:r>
              <a:rPr sz="1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35" dirty="0">
                <a:solidFill>
                  <a:srgbClr val="000000"/>
                </a:solidFill>
                <a:latin typeface="Calibri"/>
                <a:cs typeface="Calibri"/>
              </a:rPr>
              <a:t>usethisformula?First</a:t>
            </a:r>
            <a:r>
              <a:rPr sz="100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0000"/>
                </a:solidFill>
                <a:latin typeface="Calibri"/>
                <a:cs typeface="Calibri"/>
              </a:rPr>
              <a:t>ofall,I</a:t>
            </a:r>
            <a:r>
              <a:rPr sz="1000" spc="-40" dirty="0">
                <a:solidFill>
                  <a:srgbClr val="000000"/>
                </a:solidFill>
                <a:latin typeface="Calibri"/>
                <a:cs typeface="Calibri"/>
              </a:rPr>
              <a:t> believethe</a:t>
            </a:r>
            <a:r>
              <a:rPr sz="10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00" spc="-45" dirty="0">
                <a:solidFill>
                  <a:srgbClr val="000000"/>
                </a:solidFill>
                <a:latin typeface="Calibri"/>
                <a:cs typeface="Calibri"/>
              </a:rPr>
              <a:t>Earthisround/</a:t>
            </a:r>
            <a:r>
              <a:rPr sz="1000" spc="-45" dirty="0">
                <a:solidFill>
                  <a:srgbClr val="1F1F22"/>
                </a:solidFill>
                <a:latin typeface="Calibri"/>
                <a:cs typeface="Calibri"/>
              </a:rPr>
              <a:t>elliptical.I</a:t>
            </a:r>
            <a:r>
              <a:rPr sz="1000" spc="-4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1F1F22"/>
                </a:solidFill>
                <a:latin typeface="Calibri"/>
                <a:cs typeface="Calibri"/>
              </a:rPr>
              <a:t>amnot</a:t>
            </a:r>
            <a:r>
              <a:rPr sz="1000" spc="-9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F1F22"/>
                </a:solidFill>
                <a:latin typeface="Calibri"/>
                <a:cs typeface="Calibri"/>
              </a:rPr>
              <a:t>a</a:t>
            </a:r>
            <a:r>
              <a:rPr sz="1000" spc="-20" dirty="0">
                <a:solidFill>
                  <a:srgbClr val="1F1F22"/>
                </a:solidFill>
                <a:latin typeface="Calibri"/>
                <a:cs typeface="Calibri"/>
              </a:rPr>
              <a:t> FlatEarth</a:t>
            </a:r>
            <a:r>
              <a:rPr sz="1000" spc="95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45" dirty="0">
                <a:solidFill>
                  <a:srgbClr val="1F1F22"/>
                </a:solidFill>
                <a:latin typeface="Calibri"/>
                <a:cs typeface="Calibri"/>
              </a:rPr>
              <a:t>Believer!Jokes</a:t>
            </a:r>
            <a:r>
              <a:rPr sz="1000" spc="-5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45" dirty="0">
                <a:solidFill>
                  <a:srgbClr val="1F1F22"/>
                </a:solidFill>
                <a:latin typeface="Calibri"/>
                <a:cs typeface="Calibri"/>
              </a:rPr>
              <a:t>asidewhen</a:t>
            </a:r>
            <a:r>
              <a:rPr sz="1000" spc="-65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F1F22"/>
                </a:solidFill>
                <a:latin typeface="Calibri"/>
                <a:cs typeface="Calibri"/>
              </a:rPr>
              <a:t>doing</a:t>
            </a:r>
            <a:r>
              <a:rPr sz="1000" spc="-65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1F1F22"/>
                </a:solidFill>
                <a:latin typeface="Calibri"/>
                <a:cs typeface="Calibri"/>
              </a:rPr>
              <a:t>Googleresearchforintegratingmy </a:t>
            </a:r>
            <a:r>
              <a:rPr sz="1000" spc="-50" dirty="0">
                <a:solidFill>
                  <a:srgbClr val="005292"/>
                </a:solidFill>
                <a:latin typeface="Calibri"/>
                <a:cs typeface="Calibri"/>
              </a:rPr>
              <a:t>ADGGoogleMapsAPI</a:t>
            </a:r>
            <a:r>
              <a:rPr sz="1000" spc="-60" dirty="0">
                <a:solidFill>
                  <a:srgbClr val="005292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1F1F22"/>
                </a:solidFill>
                <a:latin typeface="Calibri"/>
                <a:cs typeface="Calibri"/>
              </a:rPr>
              <a:t>witha</a:t>
            </a:r>
            <a:r>
              <a:rPr sz="1000" spc="-1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30" dirty="0">
                <a:solidFill>
                  <a:srgbClr val="1F1F22"/>
                </a:solidFill>
                <a:latin typeface="Calibri"/>
                <a:cs typeface="Calibri"/>
              </a:rPr>
              <a:t>Pythonfunction</a:t>
            </a:r>
            <a:r>
              <a:rPr sz="1000" spc="9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1F1F22"/>
                </a:solidFill>
                <a:latin typeface="Calibri"/>
                <a:cs typeface="Calibri"/>
              </a:rPr>
              <a:t>to</a:t>
            </a:r>
            <a:r>
              <a:rPr sz="1000" spc="-25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45" dirty="0">
                <a:solidFill>
                  <a:srgbClr val="1F1F22"/>
                </a:solidFill>
                <a:latin typeface="Calibri"/>
                <a:cs typeface="Calibri"/>
              </a:rPr>
              <a:t>calculatethe</a:t>
            </a:r>
            <a:r>
              <a:rPr sz="1000" spc="-55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45" dirty="0">
                <a:solidFill>
                  <a:srgbClr val="1F1F22"/>
                </a:solidFill>
                <a:latin typeface="Calibri"/>
                <a:cs typeface="Calibri"/>
              </a:rPr>
              <a:t>distanceusing</a:t>
            </a:r>
            <a:r>
              <a:rPr sz="1000" spc="-7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40" dirty="0">
                <a:solidFill>
                  <a:srgbClr val="1F1F22"/>
                </a:solidFill>
                <a:latin typeface="Calibri"/>
                <a:cs typeface="Calibri"/>
              </a:rPr>
              <a:t>two</a:t>
            </a:r>
            <a:r>
              <a:rPr sz="1000" spc="-9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F1F22"/>
                </a:solidFill>
                <a:latin typeface="Calibri"/>
                <a:cs typeface="Calibri"/>
              </a:rPr>
              <a:t>distinctsets</a:t>
            </a:r>
            <a:r>
              <a:rPr sz="1000" spc="-6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1F1F22"/>
                </a:solidFill>
                <a:latin typeface="Calibri"/>
                <a:cs typeface="Calibri"/>
              </a:rPr>
              <a:t>of</a:t>
            </a:r>
            <a:r>
              <a:rPr sz="1000" spc="-65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F1F22"/>
                </a:solidFill>
                <a:latin typeface="Calibri"/>
                <a:cs typeface="Calibri"/>
              </a:rPr>
              <a:t>{longitudinal,latitudinal}listsets.</a:t>
            </a:r>
            <a:r>
              <a:rPr sz="1000" spc="-55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F1F22"/>
                </a:solidFill>
                <a:latin typeface="Calibri"/>
                <a:cs typeface="Calibri"/>
              </a:rPr>
              <a:t>Haversinewas</a:t>
            </a:r>
            <a:r>
              <a:rPr sz="1000" spc="-7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30" dirty="0">
                <a:solidFill>
                  <a:srgbClr val="1F1F22"/>
                </a:solidFill>
                <a:latin typeface="Calibri"/>
                <a:cs typeface="Calibri"/>
              </a:rPr>
              <a:t>the</a:t>
            </a:r>
            <a:r>
              <a:rPr sz="1000" spc="5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30" dirty="0">
                <a:solidFill>
                  <a:srgbClr val="1F1F22"/>
                </a:solidFill>
                <a:latin typeface="Calibri"/>
                <a:cs typeface="Calibri"/>
              </a:rPr>
              <a:t>trigonometricsolution</a:t>
            </a:r>
            <a:r>
              <a:rPr sz="1000" spc="-10" dirty="0">
                <a:solidFill>
                  <a:srgbClr val="1F1F22"/>
                </a:solidFill>
                <a:latin typeface="Calibri"/>
                <a:cs typeface="Calibri"/>
              </a:rPr>
              <a:t> to</a:t>
            </a:r>
            <a:r>
              <a:rPr sz="1000" spc="-8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F1F22"/>
                </a:solidFill>
                <a:latin typeface="Calibri"/>
                <a:cs typeface="Calibri"/>
              </a:rPr>
              <a:t>solve</a:t>
            </a:r>
            <a:r>
              <a:rPr sz="1000" spc="-110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1F1F22"/>
                </a:solidFill>
                <a:latin typeface="Calibri"/>
                <a:cs typeface="Calibri"/>
              </a:rPr>
              <a:t>my</a:t>
            </a:r>
            <a:r>
              <a:rPr sz="1000" spc="-75" dirty="0">
                <a:solidFill>
                  <a:srgbClr val="1F1F22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1F1F22"/>
                </a:solidFill>
                <a:latin typeface="Calibri"/>
                <a:cs typeface="Calibri"/>
              </a:rPr>
              <a:t>requirementsabove.</a:t>
            </a:r>
            <a:endParaRPr sz="10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680"/>
              </a:spcBef>
            </a:pPr>
            <a:r>
              <a:rPr sz="1600" spc="-10" dirty="0">
                <a:solidFill>
                  <a:srgbClr val="005292"/>
                </a:solidFill>
              </a:rPr>
              <a:t>Formula</a:t>
            </a:r>
            <a:endParaRPr sz="16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46</a:t>
            </a:fld>
            <a:endParaRPr spc="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7" cy="68579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7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3654" y="6392100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2542"/>
            <a:ext cx="1058545" cy="369570"/>
          </a:xfrm>
          <a:prstGeom prst="rect">
            <a:avLst/>
          </a:prstGeom>
          <a:solidFill>
            <a:srgbClr val="0847CA"/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29625" y="6079580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1298027"/>
            <a:ext cx="9775825" cy="5088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26110" lvl="1" indent="-156210">
              <a:lnSpc>
                <a:spcPct val="100000"/>
              </a:lnSpc>
              <a:spcBef>
                <a:spcPts val="1400"/>
              </a:spcBef>
              <a:buChar char="•"/>
              <a:tabLst>
                <a:tab pos="626110" algn="l"/>
              </a:tabLst>
            </a:pP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(Web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Scrapping)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26110" lvl="1" indent="-156210">
              <a:lnSpc>
                <a:spcPct val="100000"/>
              </a:lnSpc>
              <a:spcBef>
                <a:spcPts val="1420"/>
              </a:spcBef>
              <a:buChar char="•"/>
              <a:tabLst>
                <a:tab pos="626110" algn="l"/>
              </a:tabLst>
            </a:pP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fields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Machine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Learning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irrelevant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12700" marR="5080" lvl="1" indent="576580">
              <a:lnSpc>
                <a:spcPct val="103699"/>
              </a:lnSpc>
              <a:spcBef>
                <a:spcPts val="1610"/>
              </a:spcBef>
              <a:buChar char="•"/>
              <a:tabLst>
                <a:tab pos="589280" algn="l"/>
              </a:tabLst>
            </a:pP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Plotting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: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Scatter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Graphs,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Bar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Graphs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examine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relationships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between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variables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and show</a:t>
            </a:r>
            <a:r>
              <a:rPr sz="19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trends.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find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62979"/>
            <a:ext cx="6444615" cy="105346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185" dirty="0"/>
              <a:t> </a:t>
            </a:r>
            <a:r>
              <a:rPr spc="-80" dirty="0"/>
              <a:t>Collection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97642" y="3450334"/>
            <a:ext cx="146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latin typeface="Arial MT"/>
                <a:cs typeface="Arial MT"/>
              </a:rPr>
              <a:t>SpaceX</a:t>
            </a:r>
            <a:r>
              <a:rPr sz="2400" spc="-200" dirty="0">
                <a:latin typeface="Arial MT"/>
                <a:cs typeface="Arial MT"/>
              </a:rPr>
              <a:t> </a:t>
            </a:r>
            <a:r>
              <a:rPr sz="2400" spc="-85" dirty="0">
                <a:latin typeface="Arial MT"/>
                <a:cs typeface="Arial MT"/>
              </a:rPr>
              <a:t>API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35749" y="3674934"/>
            <a:ext cx="1358900" cy="1410335"/>
            <a:chOff x="5635749" y="3674934"/>
            <a:chExt cx="1358900" cy="1410335"/>
          </a:xfrm>
        </p:grpSpPr>
        <p:sp>
          <p:nvSpPr>
            <p:cNvPr id="6" name="object 6"/>
            <p:cNvSpPr/>
            <p:nvPr/>
          </p:nvSpPr>
          <p:spPr>
            <a:xfrm>
              <a:off x="5823967" y="4435601"/>
              <a:ext cx="890269" cy="642620"/>
            </a:xfrm>
            <a:custGeom>
              <a:avLst/>
              <a:gdLst/>
              <a:ahLst/>
              <a:cxnLst/>
              <a:rect l="l" t="t" r="r" b="b"/>
              <a:pathLst>
                <a:path w="890270" h="642620">
                  <a:moveTo>
                    <a:pt x="257467" y="0"/>
                  </a:moveTo>
                  <a:lnTo>
                    <a:pt x="0" y="0"/>
                  </a:lnTo>
                  <a:lnTo>
                    <a:pt x="0" y="587248"/>
                  </a:lnTo>
                  <a:lnTo>
                    <a:pt x="609409" y="587248"/>
                  </a:lnTo>
                  <a:lnTo>
                    <a:pt x="609409" y="642366"/>
                  </a:lnTo>
                  <a:lnTo>
                    <a:pt x="890016" y="481774"/>
                  </a:lnTo>
                  <a:lnTo>
                    <a:pt x="609409" y="321183"/>
                  </a:lnTo>
                  <a:lnTo>
                    <a:pt x="609409" y="376301"/>
                  </a:lnTo>
                  <a:lnTo>
                    <a:pt x="257467" y="376301"/>
                  </a:lnTo>
                  <a:lnTo>
                    <a:pt x="257467" y="0"/>
                  </a:lnTo>
                  <a:close/>
                </a:path>
              </a:pathLst>
            </a:custGeom>
            <a:solidFill>
              <a:srgbClr val="BAD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24348" y="4435982"/>
              <a:ext cx="890269" cy="642620"/>
            </a:xfrm>
            <a:custGeom>
              <a:avLst/>
              <a:gdLst/>
              <a:ahLst/>
              <a:cxnLst/>
              <a:rect l="l" t="t" r="r" b="b"/>
              <a:pathLst>
                <a:path w="890270" h="642620">
                  <a:moveTo>
                    <a:pt x="257467" y="0"/>
                  </a:moveTo>
                  <a:lnTo>
                    <a:pt x="257467" y="376301"/>
                  </a:lnTo>
                  <a:lnTo>
                    <a:pt x="609409" y="376301"/>
                  </a:lnTo>
                  <a:lnTo>
                    <a:pt x="609409" y="321183"/>
                  </a:lnTo>
                  <a:lnTo>
                    <a:pt x="890016" y="481774"/>
                  </a:lnTo>
                  <a:lnTo>
                    <a:pt x="609409" y="642366"/>
                  </a:lnTo>
                  <a:lnTo>
                    <a:pt x="609409" y="587248"/>
                  </a:lnTo>
                  <a:lnTo>
                    <a:pt x="0" y="587248"/>
                  </a:lnTo>
                  <a:lnTo>
                    <a:pt x="0" y="0"/>
                  </a:lnTo>
                  <a:lnTo>
                    <a:pt x="257467" y="0"/>
                  </a:lnTo>
                  <a:close/>
                </a:path>
              </a:pathLst>
            </a:custGeom>
            <a:ln w="1295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35749" y="3681221"/>
              <a:ext cx="1315720" cy="756285"/>
            </a:xfrm>
            <a:custGeom>
              <a:avLst/>
              <a:gdLst/>
              <a:ahLst/>
              <a:cxnLst/>
              <a:rect l="l" t="t" r="r" b="b"/>
              <a:pathLst>
                <a:path w="1315720" h="756285">
                  <a:moveTo>
                    <a:pt x="1161872" y="0"/>
                  </a:moveTo>
                  <a:lnTo>
                    <a:pt x="153581" y="0"/>
                  </a:lnTo>
                  <a:lnTo>
                    <a:pt x="93840" y="9906"/>
                  </a:lnTo>
                  <a:lnTo>
                    <a:pt x="45008" y="36931"/>
                  </a:lnTo>
                  <a:lnTo>
                    <a:pt x="12077" y="76974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12077" y="678929"/>
                  </a:lnTo>
                  <a:lnTo>
                    <a:pt x="45021" y="718972"/>
                  </a:lnTo>
                  <a:lnTo>
                    <a:pt x="93840" y="745998"/>
                  </a:lnTo>
                  <a:lnTo>
                    <a:pt x="153581" y="755904"/>
                  </a:lnTo>
                  <a:lnTo>
                    <a:pt x="1161872" y="755904"/>
                  </a:lnTo>
                  <a:lnTo>
                    <a:pt x="1221612" y="745998"/>
                  </a:lnTo>
                  <a:lnTo>
                    <a:pt x="1270431" y="718972"/>
                  </a:lnTo>
                  <a:lnTo>
                    <a:pt x="1303362" y="678929"/>
                  </a:lnTo>
                  <a:lnTo>
                    <a:pt x="1315440" y="629920"/>
                  </a:lnTo>
                  <a:lnTo>
                    <a:pt x="1315440" y="125984"/>
                  </a:lnTo>
                  <a:lnTo>
                    <a:pt x="1303362" y="76974"/>
                  </a:lnTo>
                  <a:lnTo>
                    <a:pt x="1270431" y="36931"/>
                  </a:lnTo>
                  <a:lnTo>
                    <a:pt x="1221612" y="9906"/>
                  </a:lnTo>
                  <a:lnTo>
                    <a:pt x="11618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71946" y="3681601"/>
              <a:ext cx="1315720" cy="756285"/>
            </a:xfrm>
            <a:custGeom>
              <a:avLst/>
              <a:gdLst/>
              <a:ahLst/>
              <a:cxnLst/>
              <a:rect l="l" t="t" r="r" b="b"/>
              <a:pathLst>
                <a:path w="1315720" h="756285">
                  <a:moveTo>
                    <a:pt x="0" y="125983"/>
                  </a:moveTo>
                  <a:lnTo>
                    <a:pt x="12077" y="76974"/>
                  </a:lnTo>
                  <a:lnTo>
                    <a:pt x="45008" y="36931"/>
                  </a:lnTo>
                  <a:lnTo>
                    <a:pt x="93827" y="9905"/>
                  </a:lnTo>
                  <a:lnTo>
                    <a:pt x="153568" y="0"/>
                  </a:lnTo>
                  <a:lnTo>
                    <a:pt x="1161872" y="0"/>
                  </a:lnTo>
                  <a:lnTo>
                    <a:pt x="1221613" y="9905"/>
                  </a:lnTo>
                  <a:lnTo>
                    <a:pt x="1270431" y="36931"/>
                  </a:lnTo>
                  <a:lnTo>
                    <a:pt x="1303362" y="76974"/>
                  </a:lnTo>
                  <a:lnTo>
                    <a:pt x="1315440" y="125983"/>
                  </a:lnTo>
                  <a:lnTo>
                    <a:pt x="1315440" y="629919"/>
                  </a:lnTo>
                  <a:lnTo>
                    <a:pt x="1303362" y="678929"/>
                  </a:lnTo>
                  <a:lnTo>
                    <a:pt x="1270431" y="718972"/>
                  </a:lnTo>
                  <a:lnTo>
                    <a:pt x="1221613" y="745997"/>
                  </a:lnTo>
                  <a:lnTo>
                    <a:pt x="1161872" y="755903"/>
                  </a:lnTo>
                  <a:lnTo>
                    <a:pt x="153568" y="755903"/>
                  </a:lnTo>
                  <a:lnTo>
                    <a:pt x="93827" y="745997"/>
                  </a:lnTo>
                  <a:lnTo>
                    <a:pt x="45008" y="718972"/>
                  </a:lnTo>
                  <a:lnTo>
                    <a:pt x="12077" y="678929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95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93439" y="3779334"/>
            <a:ext cx="961390" cy="50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2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2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endParaRPr sz="1200">
              <a:latin typeface="Arial MT"/>
              <a:cs typeface="Arial MT"/>
            </a:endParaRPr>
          </a:p>
          <a:p>
            <a:pPr marL="12065" marR="5080" algn="ctr">
              <a:lnSpc>
                <a:spcPct val="76700"/>
              </a:lnSpc>
              <a:spcBef>
                <a:spcPts val="215"/>
              </a:spcBef>
            </a:pPr>
            <a:r>
              <a:rPr sz="1200" spc="-85" dirty="0">
                <a:solidFill>
                  <a:srgbClr val="FFFFFF"/>
                </a:solidFill>
                <a:latin typeface="Arial MT"/>
                <a:cs typeface="Arial MT"/>
              </a:rPr>
              <a:t>Response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from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Wikipedia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57225" y="4443031"/>
            <a:ext cx="1836420" cy="1464945"/>
            <a:chOff x="6757225" y="4443031"/>
            <a:chExt cx="1836420" cy="1464945"/>
          </a:xfrm>
        </p:grpSpPr>
        <p:sp>
          <p:nvSpPr>
            <p:cNvPr id="12" name="object 12"/>
            <p:cNvSpPr/>
            <p:nvPr/>
          </p:nvSpPr>
          <p:spPr>
            <a:xfrm>
              <a:off x="6974583" y="5234177"/>
              <a:ext cx="1233170" cy="666750"/>
            </a:xfrm>
            <a:custGeom>
              <a:avLst/>
              <a:gdLst/>
              <a:ahLst/>
              <a:cxnLst/>
              <a:rect l="l" t="t" r="r" b="b"/>
              <a:pathLst>
                <a:path w="1233170" h="666750">
                  <a:moveTo>
                    <a:pt x="355688" y="0"/>
                  </a:moveTo>
                  <a:lnTo>
                    <a:pt x="0" y="0"/>
                  </a:lnTo>
                  <a:lnTo>
                    <a:pt x="0" y="609269"/>
                  </a:lnTo>
                  <a:lnTo>
                    <a:pt x="845426" y="609269"/>
                  </a:lnTo>
                  <a:lnTo>
                    <a:pt x="845426" y="666445"/>
                  </a:lnTo>
                  <a:lnTo>
                    <a:pt x="1232915" y="499833"/>
                  </a:lnTo>
                  <a:lnTo>
                    <a:pt x="845426" y="333222"/>
                  </a:lnTo>
                  <a:lnTo>
                    <a:pt x="845426" y="390398"/>
                  </a:lnTo>
                  <a:lnTo>
                    <a:pt x="355688" y="390398"/>
                  </a:lnTo>
                  <a:lnTo>
                    <a:pt x="355688" y="0"/>
                  </a:lnTo>
                  <a:close/>
                </a:path>
              </a:pathLst>
            </a:custGeom>
            <a:solidFill>
              <a:srgbClr val="FF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4964" y="5234559"/>
              <a:ext cx="1233170" cy="666750"/>
            </a:xfrm>
            <a:custGeom>
              <a:avLst/>
              <a:gdLst/>
              <a:ahLst/>
              <a:cxnLst/>
              <a:rect l="l" t="t" r="r" b="b"/>
              <a:pathLst>
                <a:path w="1233170" h="666750">
                  <a:moveTo>
                    <a:pt x="355688" y="0"/>
                  </a:moveTo>
                  <a:lnTo>
                    <a:pt x="355688" y="390397"/>
                  </a:lnTo>
                  <a:lnTo>
                    <a:pt x="845426" y="390397"/>
                  </a:lnTo>
                  <a:lnTo>
                    <a:pt x="845426" y="333222"/>
                  </a:lnTo>
                  <a:lnTo>
                    <a:pt x="1232915" y="499833"/>
                  </a:lnTo>
                  <a:lnTo>
                    <a:pt x="845426" y="666445"/>
                  </a:lnTo>
                  <a:lnTo>
                    <a:pt x="845426" y="609269"/>
                  </a:lnTo>
                  <a:lnTo>
                    <a:pt x="0" y="609269"/>
                  </a:lnTo>
                  <a:lnTo>
                    <a:pt x="0" y="0"/>
                  </a:lnTo>
                  <a:lnTo>
                    <a:pt x="355688" y="0"/>
                  </a:lnTo>
                  <a:close/>
                </a:path>
              </a:pathLst>
            </a:custGeom>
            <a:ln w="1295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63505" y="4449318"/>
              <a:ext cx="1823085" cy="784860"/>
            </a:xfrm>
            <a:custGeom>
              <a:avLst/>
              <a:gdLst/>
              <a:ahLst/>
              <a:cxnLst/>
              <a:rect l="l" t="t" r="r" b="b"/>
              <a:pathLst>
                <a:path w="1823084" h="784860">
                  <a:moveTo>
                    <a:pt x="1609940" y="0"/>
                  </a:moveTo>
                  <a:lnTo>
                    <a:pt x="212801" y="0"/>
                  </a:lnTo>
                  <a:lnTo>
                    <a:pt x="130022" y="10286"/>
                  </a:lnTo>
                  <a:lnTo>
                    <a:pt x="62382" y="38341"/>
                  </a:lnTo>
                  <a:lnTo>
                    <a:pt x="16738" y="79921"/>
                  </a:lnTo>
                  <a:lnTo>
                    <a:pt x="0" y="130809"/>
                  </a:lnTo>
                  <a:lnTo>
                    <a:pt x="0" y="654024"/>
                  </a:lnTo>
                  <a:lnTo>
                    <a:pt x="16738" y="704951"/>
                  </a:lnTo>
                  <a:lnTo>
                    <a:pt x="62369" y="746544"/>
                  </a:lnTo>
                  <a:lnTo>
                    <a:pt x="130022" y="774572"/>
                  </a:lnTo>
                  <a:lnTo>
                    <a:pt x="212801" y="784859"/>
                  </a:lnTo>
                  <a:lnTo>
                    <a:pt x="1609940" y="784859"/>
                  </a:lnTo>
                  <a:lnTo>
                    <a:pt x="1692719" y="774572"/>
                  </a:lnTo>
                  <a:lnTo>
                    <a:pt x="1760359" y="746544"/>
                  </a:lnTo>
                  <a:lnTo>
                    <a:pt x="1806003" y="704951"/>
                  </a:lnTo>
                  <a:lnTo>
                    <a:pt x="1822742" y="654024"/>
                  </a:lnTo>
                  <a:lnTo>
                    <a:pt x="1822742" y="130809"/>
                  </a:lnTo>
                  <a:lnTo>
                    <a:pt x="1806003" y="79921"/>
                  </a:lnTo>
                  <a:lnTo>
                    <a:pt x="1760372" y="38341"/>
                  </a:lnTo>
                  <a:lnTo>
                    <a:pt x="1692719" y="10286"/>
                  </a:lnTo>
                  <a:lnTo>
                    <a:pt x="160994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63893" y="4449699"/>
              <a:ext cx="1823085" cy="784860"/>
            </a:xfrm>
            <a:custGeom>
              <a:avLst/>
              <a:gdLst/>
              <a:ahLst/>
              <a:cxnLst/>
              <a:rect l="l" t="t" r="r" b="b"/>
              <a:pathLst>
                <a:path w="1823084" h="784860">
                  <a:moveTo>
                    <a:pt x="0" y="130809"/>
                  </a:moveTo>
                  <a:lnTo>
                    <a:pt x="16738" y="79921"/>
                  </a:lnTo>
                  <a:lnTo>
                    <a:pt x="62369" y="38341"/>
                  </a:lnTo>
                  <a:lnTo>
                    <a:pt x="130022" y="10286"/>
                  </a:lnTo>
                  <a:lnTo>
                    <a:pt x="212801" y="0"/>
                  </a:lnTo>
                  <a:lnTo>
                    <a:pt x="1609940" y="0"/>
                  </a:lnTo>
                  <a:lnTo>
                    <a:pt x="1692719" y="10286"/>
                  </a:lnTo>
                  <a:lnTo>
                    <a:pt x="1760359" y="38341"/>
                  </a:lnTo>
                  <a:lnTo>
                    <a:pt x="1805990" y="79921"/>
                  </a:lnTo>
                  <a:lnTo>
                    <a:pt x="1822729" y="130809"/>
                  </a:lnTo>
                  <a:lnTo>
                    <a:pt x="1822729" y="654024"/>
                  </a:lnTo>
                  <a:lnTo>
                    <a:pt x="1805990" y="704951"/>
                  </a:lnTo>
                  <a:lnTo>
                    <a:pt x="1760359" y="746531"/>
                  </a:lnTo>
                  <a:lnTo>
                    <a:pt x="1692719" y="774572"/>
                  </a:lnTo>
                  <a:lnTo>
                    <a:pt x="1609940" y="784859"/>
                  </a:lnTo>
                  <a:lnTo>
                    <a:pt x="212801" y="784859"/>
                  </a:lnTo>
                  <a:lnTo>
                    <a:pt x="130022" y="774572"/>
                  </a:lnTo>
                  <a:lnTo>
                    <a:pt x="62369" y="746531"/>
                  </a:lnTo>
                  <a:lnTo>
                    <a:pt x="16738" y="704951"/>
                  </a:lnTo>
                  <a:lnTo>
                    <a:pt x="0" y="654024"/>
                  </a:lnTo>
                  <a:lnTo>
                    <a:pt x="0" y="130809"/>
                  </a:lnTo>
                  <a:close/>
                </a:path>
              </a:pathLst>
            </a:custGeom>
            <a:ln w="1295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083775" y="4575774"/>
            <a:ext cx="1148715" cy="37719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1920" marR="5080" indent="-109855">
              <a:lnSpc>
                <a:spcPts val="1330"/>
              </a:lnSpc>
              <a:spcBef>
                <a:spcPts val="235"/>
              </a:spcBef>
            </a:pPr>
            <a:r>
              <a:rPr sz="1200" spc="-50" dirty="0">
                <a:latin typeface="Arial MT"/>
                <a:cs typeface="Arial MT"/>
              </a:rPr>
              <a:t>Extract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data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65" dirty="0">
                <a:latin typeface="Arial MT"/>
                <a:cs typeface="Arial MT"/>
              </a:rPr>
              <a:t>using </a:t>
            </a:r>
            <a:r>
              <a:rPr sz="1200" spc="-30" dirty="0">
                <a:latin typeface="Arial MT"/>
                <a:cs typeface="Arial MT"/>
              </a:rPr>
              <a:t>beautiful</a:t>
            </a:r>
            <a:r>
              <a:rPr sz="1200" spc="-20" dirty="0">
                <a:latin typeface="Arial MT"/>
                <a:cs typeface="Arial MT"/>
              </a:rPr>
              <a:t> soup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211311" y="5257032"/>
            <a:ext cx="1490345" cy="901700"/>
            <a:chOff x="8211311" y="5257032"/>
            <a:chExt cx="1490345" cy="901700"/>
          </a:xfrm>
        </p:grpSpPr>
        <p:sp>
          <p:nvSpPr>
            <p:cNvPr id="18" name="object 18"/>
            <p:cNvSpPr/>
            <p:nvPr/>
          </p:nvSpPr>
          <p:spPr>
            <a:xfrm>
              <a:off x="8217410" y="5263134"/>
              <a:ext cx="1477010" cy="889000"/>
            </a:xfrm>
            <a:custGeom>
              <a:avLst/>
              <a:gdLst/>
              <a:ahLst/>
              <a:cxnLst/>
              <a:rect l="l" t="t" r="r" b="b"/>
              <a:pathLst>
                <a:path w="1477009" h="889000">
                  <a:moveTo>
                    <a:pt x="1304493" y="0"/>
                  </a:moveTo>
                  <a:lnTo>
                    <a:pt x="172427" y="0"/>
                  </a:lnTo>
                  <a:lnTo>
                    <a:pt x="105346" y="11633"/>
                  </a:lnTo>
                  <a:lnTo>
                    <a:pt x="50533" y="43383"/>
                  </a:lnTo>
                  <a:lnTo>
                    <a:pt x="13563" y="90462"/>
                  </a:lnTo>
                  <a:lnTo>
                    <a:pt x="0" y="148120"/>
                  </a:lnTo>
                  <a:lnTo>
                    <a:pt x="0" y="740371"/>
                  </a:lnTo>
                  <a:lnTo>
                    <a:pt x="13563" y="798029"/>
                  </a:lnTo>
                  <a:lnTo>
                    <a:pt x="50533" y="845108"/>
                  </a:lnTo>
                  <a:lnTo>
                    <a:pt x="105346" y="876846"/>
                  </a:lnTo>
                  <a:lnTo>
                    <a:pt x="172427" y="888491"/>
                  </a:lnTo>
                  <a:lnTo>
                    <a:pt x="1304493" y="888491"/>
                  </a:lnTo>
                  <a:lnTo>
                    <a:pt x="1371574" y="876846"/>
                  </a:lnTo>
                  <a:lnTo>
                    <a:pt x="1426375" y="845108"/>
                  </a:lnTo>
                  <a:lnTo>
                    <a:pt x="1463357" y="798029"/>
                  </a:lnTo>
                  <a:lnTo>
                    <a:pt x="1476921" y="740371"/>
                  </a:lnTo>
                  <a:lnTo>
                    <a:pt x="1476921" y="148120"/>
                  </a:lnTo>
                  <a:lnTo>
                    <a:pt x="1463357" y="90462"/>
                  </a:lnTo>
                  <a:lnTo>
                    <a:pt x="1426387" y="43383"/>
                  </a:lnTo>
                  <a:lnTo>
                    <a:pt x="1371574" y="11633"/>
                  </a:lnTo>
                  <a:lnTo>
                    <a:pt x="13044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17788" y="5263509"/>
              <a:ext cx="1477010" cy="889000"/>
            </a:xfrm>
            <a:custGeom>
              <a:avLst/>
              <a:gdLst/>
              <a:ahLst/>
              <a:cxnLst/>
              <a:rect l="l" t="t" r="r" b="b"/>
              <a:pathLst>
                <a:path w="1477009" h="889000">
                  <a:moveTo>
                    <a:pt x="0" y="148120"/>
                  </a:moveTo>
                  <a:lnTo>
                    <a:pt x="13563" y="90462"/>
                  </a:lnTo>
                  <a:lnTo>
                    <a:pt x="50533" y="43383"/>
                  </a:lnTo>
                  <a:lnTo>
                    <a:pt x="105346" y="11645"/>
                  </a:lnTo>
                  <a:lnTo>
                    <a:pt x="172427" y="0"/>
                  </a:lnTo>
                  <a:lnTo>
                    <a:pt x="1304493" y="0"/>
                  </a:lnTo>
                  <a:lnTo>
                    <a:pt x="1371574" y="11645"/>
                  </a:lnTo>
                  <a:lnTo>
                    <a:pt x="1426387" y="43383"/>
                  </a:lnTo>
                  <a:lnTo>
                    <a:pt x="1463357" y="90462"/>
                  </a:lnTo>
                  <a:lnTo>
                    <a:pt x="1476921" y="148120"/>
                  </a:lnTo>
                  <a:lnTo>
                    <a:pt x="1476921" y="740384"/>
                  </a:lnTo>
                  <a:lnTo>
                    <a:pt x="1463357" y="798029"/>
                  </a:lnTo>
                  <a:lnTo>
                    <a:pt x="1426387" y="845108"/>
                  </a:lnTo>
                  <a:lnTo>
                    <a:pt x="1371574" y="876858"/>
                  </a:lnTo>
                  <a:lnTo>
                    <a:pt x="1304493" y="888491"/>
                  </a:lnTo>
                  <a:lnTo>
                    <a:pt x="172427" y="888491"/>
                  </a:lnTo>
                  <a:lnTo>
                    <a:pt x="105346" y="876858"/>
                  </a:lnTo>
                  <a:lnTo>
                    <a:pt x="50533" y="845108"/>
                  </a:lnTo>
                  <a:lnTo>
                    <a:pt x="13563" y="798029"/>
                  </a:lnTo>
                  <a:lnTo>
                    <a:pt x="0" y="740384"/>
                  </a:lnTo>
                  <a:lnTo>
                    <a:pt x="0" y="148120"/>
                  </a:lnTo>
                  <a:close/>
                </a:path>
              </a:pathLst>
            </a:custGeom>
            <a:ln w="1295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262891" y="5433004"/>
            <a:ext cx="1270635" cy="5454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715" indent="-635" algn="ctr">
              <a:lnSpc>
                <a:spcPts val="1330"/>
              </a:lnSpc>
              <a:spcBef>
                <a:spcPts val="235"/>
              </a:spcBef>
            </a:pPr>
            <a:r>
              <a:rPr sz="1200" spc="-55" dirty="0">
                <a:solidFill>
                  <a:srgbClr val="4470C4"/>
                </a:solidFill>
                <a:latin typeface="Arial MT"/>
                <a:cs typeface="Arial MT"/>
              </a:rPr>
              <a:t>Normalize</a:t>
            </a:r>
            <a:r>
              <a:rPr sz="1200" spc="-25" dirty="0">
                <a:solidFill>
                  <a:srgbClr val="4470C4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4470C4"/>
                </a:solidFill>
                <a:latin typeface="Arial MT"/>
                <a:cs typeface="Arial MT"/>
              </a:rPr>
              <a:t>data</a:t>
            </a:r>
            <a:r>
              <a:rPr sz="1200" spc="-35" dirty="0">
                <a:solidFill>
                  <a:srgbClr val="4470C4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4470C4"/>
                </a:solidFill>
                <a:latin typeface="Arial MT"/>
                <a:cs typeface="Arial MT"/>
              </a:rPr>
              <a:t>into </a:t>
            </a:r>
            <a:r>
              <a:rPr sz="1200" spc="-10" dirty="0">
                <a:solidFill>
                  <a:srgbClr val="4470C4"/>
                </a:solidFill>
                <a:latin typeface="Arial MT"/>
                <a:cs typeface="Arial MT"/>
              </a:rPr>
              <a:t>flat</a:t>
            </a:r>
            <a:r>
              <a:rPr sz="1200" spc="-50" dirty="0">
                <a:solidFill>
                  <a:srgbClr val="4470C4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4470C4"/>
                </a:solidFill>
                <a:latin typeface="Arial MT"/>
                <a:cs typeface="Arial MT"/>
              </a:rPr>
              <a:t>data</a:t>
            </a:r>
            <a:r>
              <a:rPr sz="1200" spc="-55" dirty="0">
                <a:solidFill>
                  <a:srgbClr val="4470C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470C4"/>
                </a:solidFill>
                <a:latin typeface="Arial MT"/>
                <a:cs typeface="Arial MT"/>
              </a:rPr>
              <a:t>file</a:t>
            </a:r>
            <a:r>
              <a:rPr sz="1200" spc="-40" dirty="0">
                <a:solidFill>
                  <a:srgbClr val="4470C4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4470C4"/>
                </a:solidFill>
                <a:latin typeface="Arial MT"/>
                <a:cs typeface="Arial MT"/>
              </a:rPr>
              <a:t>such</a:t>
            </a:r>
            <a:r>
              <a:rPr sz="1200" spc="-110" dirty="0">
                <a:solidFill>
                  <a:srgbClr val="4470C4"/>
                </a:solidFill>
                <a:latin typeface="Arial MT"/>
                <a:cs typeface="Arial MT"/>
              </a:rPr>
              <a:t> </a:t>
            </a:r>
            <a:r>
              <a:rPr sz="1200" spc="-105" dirty="0">
                <a:solidFill>
                  <a:srgbClr val="4470C4"/>
                </a:solidFill>
                <a:latin typeface="Arial MT"/>
                <a:cs typeface="Arial MT"/>
              </a:rPr>
              <a:t>as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295"/>
              </a:lnSpc>
            </a:pPr>
            <a:r>
              <a:rPr sz="1200" spc="-20" dirty="0">
                <a:solidFill>
                  <a:srgbClr val="4470C4"/>
                </a:solidFill>
                <a:latin typeface="Arial MT"/>
                <a:cs typeface="Arial MT"/>
              </a:rPr>
              <a:t>.csv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1008" y="3486731"/>
            <a:ext cx="180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 MT"/>
                <a:cs typeface="Arial MT"/>
              </a:rPr>
              <a:t>Web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80" dirty="0">
                <a:latin typeface="Arial MT"/>
                <a:cs typeface="Arial MT"/>
              </a:rPr>
              <a:t>Scraping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10321" y="4032315"/>
            <a:ext cx="865505" cy="1321435"/>
            <a:chOff x="1810321" y="4032315"/>
            <a:chExt cx="865505" cy="1321435"/>
          </a:xfrm>
        </p:grpSpPr>
        <p:sp>
          <p:nvSpPr>
            <p:cNvPr id="23" name="object 23"/>
            <p:cNvSpPr/>
            <p:nvPr/>
          </p:nvSpPr>
          <p:spPr>
            <a:xfrm>
              <a:off x="1816988" y="4038983"/>
              <a:ext cx="852169" cy="1308100"/>
            </a:xfrm>
            <a:custGeom>
              <a:avLst/>
              <a:gdLst/>
              <a:ahLst/>
              <a:cxnLst/>
              <a:rect l="l" t="t" r="r" b="b"/>
              <a:pathLst>
                <a:path w="852169" h="1308100">
                  <a:moveTo>
                    <a:pt x="709930" y="0"/>
                  </a:moveTo>
                  <a:lnTo>
                    <a:pt x="141986" y="0"/>
                  </a:lnTo>
                  <a:lnTo>
                    <a:pt x="97110" y="7237"/>
                  </a:lnTo>
                  <a:lnTo>
                    <a:pt x="58133" y="27393"/>
                  </a:lnTo>
                  <a:lnTo>
                    <a:pt x="27397" y="58128"/>
                  </a:lnTo>
                  <a:lnTo>
                    <a:pt x="7239" y="97105"/>
                  </a:lnTo>
                  <a:lnTo>
                    <a:pt x="0" y="141986"/>
                  </a:lnTo>
                  <a:lnTo>
                    <a:pt x="0" y="1165606"/>
                  </a:lnTo>
                  <a:lnTo>
                    <a:pt x="7239" y="1210481"/>
                  </a:lnTo>
                  <a:lnTo>
                    <a:pt x="27397" y="1249458"/>
                  </a:lnTo>
                  <a:lnTo>
                    <a:pt x="58133" y="1280194"/>
                  </a:lnTo>
                  <a:lnTo>
                    <a:pt x="97110" y="1300352"/>
                  </a:lnTo>
                  <a:lnTo>
                    <a:pt x="141986" y="1307592"/>
                  </a:lnTo>
                  <a:lnTo>
                    <a:pt x="709930" y="1307592"/>
                  </a:lnTo>
                  <a:lnTo>
                    <a:pt x="754805" y="1300352"/>
                  </a:lnTo>
                  <a:lnTo>
                    <a:pt x="793782" y="1280194"/>
                  </a:lnTo>
                  <a:lnTo>
                    <a:pt x="824518" y="1249458"/>
                  </a:lnTo>
                  <a:lnTo>
                    <a:pt x="844676" y="1210481"/>
                  </a:lnTo>
                  <a:lnTo>
                    <a:pt x="851916" y="1165606"/>
                  </a:lnTo>
                  <a:lnTo>
                    <a:pt x="851916" y="141986"/>
                  </a:lnTo>
                  <a:lnTo>
                    <a:pt x="844676" y="97105"/>
                  </a:lnTo>
                  <a:lnTo>
                    <a:pt x="824518" y="58128"/>
                  </a:lnTo>
                  <a:lnTo>
                    <a:pt x="793782" y="27393"/>
                  </a:lnTo>
                  <a:lnTo>
                    <a:pt x="754805" y="7237"/>
                  </a:lnTo>
                  <a:lnTo>
                    <a:pt x="7099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6988" y="4038983"/>
              <a:ext cx="852169" cy="1308100"/>
            </a:xfrm>
            <a:custGeom>
              <a:avLst/>
              <a:gdLst/>
              <a:ahLst/>
              <a:cxnLst/>
              <a:rect l="l" t="t" r="r" b="b"/>
              <a:pathLst>
                <a:path w="852169" h="1308100">
                  <a:moveTo>
                    <a:pt x="0" y="141986"/>
                  </a:moveTo>
                  <a:lnTo>
                    <a:pt x="7239" y="97105"/>
                  </a:lnTo>
                  <a:lnTo>
                    <a:pt x="27397" y="58128"/>
                  </a:lnTo>
                  <a:lnTo>
                    <a:pt x="58133" y="27393"/>
                  </a:lnTo>
                  <a:lnTo>
                    <a:pt x="97110" y="7237"/>
                  </a:lnTo>
                  <a:lnTo>
                    <a:pt x="141986" y="0"/>
                  </a:lnTo>
                  <a:lnTo>
                    <a:pt x="709930" y="0"/>
                  </a:lnTo>
                  <a:lnTo>
                    <a:pt x="754805" y="7237"/>
                  </a:lnTo>
                  <a:lnTo>
                    <a:pt x="793782" y="27393"/>
                  </a:lnTo>
                  <a:lnTo>
                    <a:pt x="824518" y="58128"/>
                  </a:lnTo>
                  <a:lnTo>
                    <a:pt x="844676" y="97105"/>
                  </a:lnTo>
                  <a:lnTo>
                    <a:pt x="851916" y="141986"/>
                  </a:lnTo>
                  <a:lnTo>
                    <a:pt x="851916" y="1165606"/>
                  </a:lnTo>
                  <a:lnTo>
                    <a:pt x="844676" y="1210481"/>
                  </a:lnTo>
                  <a:lnTo>
                    <a:pt x="824518" y="1249458"/>
                  </a:lnTo>
                  <a:lnTo>
                    <a:pt x="793782" y="1280194"/>
                  </a:lnTo>
                  <a:lnTo>
                    <a:pt x="754805" y="1300352"/>
                  </a:lnTo>
                  <a:lnTo>
                    <a:pt x="709930" y="1307592"/>
                  </a:lnTo>
                  <a:lnTo>
                    <a:pt x="141986" y="1307592"/>
                  </a:lnTo>
                  <a:lnTo>
                    <a:pt x="97110" y="1300352"/>
                  </a:lnTo>
                  <a:lnTo>
                    <a:pt x="58133" y="1280194"/>
                  </a:lnTo>
                  <a:lnTo>
                    <a:pt x="27397" y="1249458"/>
                  </a:lnTo>
                  <a:lnTo>
                    <a:pt x="7239" y="1210481"/>
                  </a:lnTo>
                  <a:lnTo>
                    <a:pt x="0" y="1165606"/>
                  </a:lnTo>
                  <a:lnTo>
                    <a:pt x="0" y="141986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971755" y="4241420"/>
            <a:ext cx="5416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REST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915983" y="4054414"/>
            <a:ext cx="865505" cy="1322070"/>
            <a:chOff x="2915983" y="4054414"/>
            <a:chExt cx="865505" cy="1322070"/>
          </a:xfrm>
        </p:grpSpPr>
        <p:sp>
          <p:nvSpPr>
            <p:cNvPr id="27" name="object 27"/>
            <p:cNvSpPr/>
            <p:nvPr/>
          </p:nvSpPr>
          <p:spPr>
            <a:xfrm>
              <a:off x="2922650" y="4061081"/>
              <a:ext cx="852169" cy="1308735"/>
            </a:xfrm>
            <a:custGeom>
              <a:avLst/>
              <a:gdLst/>
              <a:ahLst/>
              <a:cxnLst/>
              <a:rect l="l" t="t" r="r" b="b"/>
              <a:pathLst>
                <a:path w="852170" h="1308735">
                  <a:moveTo>
                    <a:pt x="709930" y="0"/>
                  </a:moveTo>
                  <a:lnTo>
                    <a:pt x="141986" y="0"/>
                  </a:lnTo>
                  <a:lnTo>
                    <a:pt x="97110" y="7237"/>
                  </a:lnTo>
                  <a:lnTo>
                    <a:pt x="58133" y="27393"/>
                  </a:lnTo>
                  <a:lnTo>
                    <a:pt x="27397" y="58128"/>
                  </a:lnTo>
                  <a:lnTo>
                    <a:pt x="7239" y="97105"/>
                  </a:lnTo>
                  <a:lnTo>
                    <a:pt x="0" y="141986"/>
                  </a:lnTo>
                  <a:lnTo>
                    <a:pt x="0" y="1166368"/>
                  </a:lnTo>
                  <a:lnTo>
                    <a:pt x="7239" y="1211243"/>
                  </a:lnTo>
                  <a:lnTo>
                    <a:pt x="27397" y="1250220"/>
                  </a:lnTo>
                  <a:lnTo>
                    <a:pt x="58133" y="1280956"/>
                  </a:lnTo>
                  <a:lnTo>
                    <a:pt x="97110" y="1301114"/>
                  </a:lnTo>
                  <a:lnTo>
                    <a:pt x="141986" y="1308354"/>
                  </a:lnTo>
                  <a:lnTo>
                    <a:pt x="709930" y="1308354"/>
                  </a:lnTo>
                  <a:lnTo>
                    <a:pt x="754805" y="1301114"/>
                  </a:lnTo>
                  <a:lnTo>
                    <a:pt x="793782" y="1280956"/>
                  </a:lnTo>
                  <a:lnTo>
                    <a:pt x="824518" y="1250220"/>
                  </a:lnTo>
                  <a:lnTo>
                    <a:pt x="844676" y="1211243"/>
                  </a:lnTo>
                  <a:lnTo>
                    <a:pt x="851916" y="1166368"/>
                  </a:lnTo>
                  <a:lnTo>
                    <a:pt x="851916" y="141986"/>
                  </a:lnTo>
                  <a:lnTo>
                    <a:pt x="844676" y="97105"/>
                  </a:lnTo>
                  <a:lnTo>
                    <a:pt x="824518" y="58128"/>
                  </a:lnTo>
                  <a:lnTo>
                    <a:pt x="793782" y="27393"/>
                  </a:lnTo>
                  <a:lnTo>
                    <a:pt x="754805" y="7237"/>
                  </a:lnTo>
                  <a:lnTo>
                    <a:pt x="7099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22650" y="4061081"/>
              <a:ext cx="852169" cy="1308735"/>
            </a:xfrm>
            <a:custGeom>
              <a:avLst/>
              <a:gdLst/>
              <a:ahLst/>
              <a:cxnLst/>
              <a:rect l="l" t="t" r="r" b="b"/>
              <a:pathLst>
                <a:path w="852170" h="1308735">
                  <a:moveTo>
                    <a:pt x="0" y="141986"/>
                  </a:moveTo>
                  <a:lnTo>
                    <a:pt x="7239" y="97105"/>
                  </a:lnTo>
                  <a:lnTo>
                    <a:pt x="27397" y="58128"/>
                  </a:lnTo>
                  <a:lnTo>
                    <a:pt x="58133" y="27393"/>
                  </a:lnTo>
                  <a:lnTo>
                    <a:pt x="97110" y="7237"/>
                  </a:lnTo>
                  <a:lnTo>
                    <a:pt x="141986" y="0"/>
                  </a:lnTo>
                  <a:lnTo>
                    <a:pt x="709930" y="0"/>
                  </a:lnTo>
                  <a:lnTo>
                    <a:pt x="754805" y="7237"/>
                  </a:lnTo>
                  <a:lnTo>
                    <a:pt x="793782" y="27393"/>
                  </a:lnTo>
                  <a:lnTo>
                    <a:pt x="824518" y="58128"/>
                  </a:lnTo>
                  <a:lnTo>
                    <a:pt x="844676" y="97105"/>
                  </a:lnTo>
                  <a:lnTo>
                    <a:pt x="851916" y="141986"/>
                  </a:lnTo>
                  <a:lnTo>
                    <a:pt x="851916" y="1166368"/>
                  </a:lnTo>
                  <a:lnTo>
                    <a:pt x="844676" y="1211243"/>
                  </a:lnTo>
                  <a:lnTo>
                    <a:pt x="824518" y="1250220"/>
                  </a:lnTo>
                  <a:lnTo>
                    <a:pt x="793782" y="1280956"/>
                  </a:lnTo>
                  <a:lnTo>
                    <a:pt x="754805" y="1301114"/>
                  </a:lnTo>
                  <a:lnTo>
                    <a:pt x="709930" y="1308354"/>
                  </a:lnTo>
                  <a:lnTo>
                    <a:pt x="141986" y="1308354"/>
                  </a:lnTo>
                  <a:lnTo>
                    <a:pt x="97110" y="1301114"/>
                  </a:lnTo>
                  <a:lnTo>
                    <a:pt x="58133" y="1280956"/>
                  </a:lnTo>
                  <a:lnTo>
                    <a:pt x="27397" y="1250220"/>
                  </a:lnTo>
                  <a:lnTo>
                    <a:pt x="7239" y="1211243"/>
                  </a:lnTo>
                  <a:lnTo>
                    <a:pt x="0" y="1166368"/>
                  </a:lnTo>
                  <a:lnTo>
                    <a:pt x="0" y="141986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074014" y="4157173"/>
            <a:ext cx="54927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400">
              <a:latin typeface="Calibri"/>
              <a:cs typeface="Calibri"/>
            </a:endParaRPr>
          </a:p>
          <a:p>
            <a:pPr marL="15875" marR="5080" indent="-3810" algn="just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400">
              <a:latin typeface="Calibri"/>
              <a:cs typeface="Calibri"/>
            </a:endParaRPr>
          </a:p>
          <a:p>
            <a:pPr marL="654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.JSON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056697" y="4078035"/>
            <a:ext cx="865505" cy="1322070"/>
            <a:chOff x="4056697" y="4078035"/>
            <a:chExt cx="865505" cy="1322070"/>
          </a:xfrm>
        </p:grpSpPr>
        <p:sp>
          <p:nvSpPr>
            <p:cNvPr id="31" name="object 31"/>
            <p:cNvSpPr/>
            <p:nvPr/>
          </p:nvSpPr>
          <p:spPr>
            <a:xfrm>
              <a:off x="4063364" y="4084703"/>
              <a:ext cx="852169" cy="1308735"/>
            </a:xfrm>
            <a:custGeom>
              <a:avLst/>
              <a:gdLst/>
              <a:ahLst/>
              <a:cxnLst/>
              <a:rect l="l" t="t" r="r" b="b"/>
              <a:pathLst>
                <a:path w="852170" h="1308735">
                  <a:moveTo>
                    <a:pt x="709930" y="0"/>
                  </a:moveTo>
                  <a:lnTo>
                    <a:pt x="141986" y="0"/>
                  </a:lnTo>
                  <a:lnTo>
                    <a:pt x="97110" y="7237"/>
                  </a:lnTo>
                  <a:lnTo>
                    <a:pt x="58133" y="27393"/>
                  </a:lnTo>
                  <a:lnTo>
                    <a:pt x="27397" y="58128"/>
                  </a:lnTo>
                  <a:lnTo>
                    <a:pt x="7239" y="97105"/>
                  </a:lnTo>
                  <a:lnTo>
                    <a:pt x="0" y="141986"/>
                  </a:lnTo>
                  <a:lnTo>
                    <a:pt x="0" y="1166368"/>
                  </a:lnTo>
                  <a:lnTo>
                    <a:pt x="7239" y="1211243"/>
                  </a:lnTo>
                  <a:lnTo>
                    <a:pt x="27397" y="1250220"/>
                  </a:lnTo>
                  <a:lnTo>
                    <a:pt x="58133" y="1280956"/>
                  </a:lnTo>
                  <a:lnTo>
                    <a:pt x="97110" y="1301114"/>
                  </a:lnTo>
                  <a:lnTo>
                    <a:pt x="141986" y="1308354"/>
                  </a:lnTo>
                  <a:lnTo>
                    <a:pt x="709930" y="1308354"/>
                  </a:lnTo>
                  <a:lnTo>
                    <a:pt x="754805" y="1301114"/>
                  </a:lnTo>
                  <a:lnTo>
                    <a:pt x="793782" y="1280956"/>
                  </a:lnTo>
                  <a:lnTo>
                    <a:pt x="824518" y="1250220"/>
                  </a:lnTo>
                  <a:lnTo>
                    <a:pt x="844676" y="1211243"/>
                  </a:lnTo>
                  <a:lnTo>
                    <a:pt x="851916" y="1166368"/>
                  </a:lnTo>
                  <a:lnTo>
                    <a:pt x="851916" y="141986"/>
                  </a:lnTo>
                  <a:lnTo>
                    <a:pt x="844676" y="97105"/>
                  </a:lnTo>
                  <a:lnTo>
                    <a:pt x="824518" y="58128"/>
                  </a:lnTo>
                  <a:lnTo>
                    <a:pt x="793782" y="27393"/>
                  </a:lnTo>
                  <a:lnTo>
                    <a:pt x="754805" y="7237"/>
                  </a:lnTo>
                  <a:lnTo>
                    <a:pt x="7099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63364" y="4084703"/>
              <a:ext cx="852169" cy="1308735"/>
            </a:xfrm>
            <a:custGeom>
              <a:avLst/>
              <a:gdLst/>
              <a:ahLst/>
              <a:cxnLst/>
              <a:rect l="l" t="t" r="r" b="b"/>
              <a:pathLst>
                <a:path w="852170" h="1308735">
                  <a:moveTo>
                    <a:pt x="0" y="141986"/>
                  </a:moveTo>
                  <a:lnTo>
                    <a:pt x="7239" y="97105"/>
                  </a:lnTo>
                  <a:lnTo>
                    <a:pt x="27397" y="58128"/>
                  </a:lnTo>
                  <a:lnTo>
                    <a:pt x="58133" y="27393"/>
                  </a:lnTo>
                  <a:lnTo>
                    <a:pt x="97110" y="7237"/>
                  </a:lnTo>
                  <a:lnTo>
                    <a:pt x="141986" y="0"/>
                  </a:lnTo>
                  <a:lnTo>
                    <a:pt x="709930" y="0"/>
                  </a:lnTo>
                  <a:lnTo>
                    <a:pt x="754805" y="7237"/>
                  </a:lnTo>
                  <a:lnTo>
                    <a:pt x="793782" y="27393"/>
                  </a:lnTo>
                  <a:lnTo>
                    <a:pt x="824518" y="58128"/>
                  </a:lnTo>
                  <a:lnTo>
                    <a:pt x="844676" y="97105"/>
                  </a:lnTo>
                  <a:lnTo>
                    <a:pt x="851916" y="141986"/>
                  </a:lnTo>
                  <a:lnTo>
                    <a:pt x="851916" y="1166368"/>
                  </a:lnTo>
                  <a:lnTo>
                    <a:pt x="844676" y="1211243"/>
                  </a:lnTo>
                  <a:lnTo>
                    <a:pt x="824518" y="1250220"/>
                  </a:lnTo>
                  <a:lnTo>
                    <a:pt x="793782" y="1280956"/>
                  </a:lnTo>
                  <a:lnTo>
                    <a:pt x="754805" y="1301114"/>
                  </a:lnTo>
                  <a:lnTo>
                    <a:pt x="709930" y="1308354"/>
                  </a:lnTo>
                  <a:lnTo>
                    <a:pt x="141986" y="1308354"/>
                  </a:lnTo>
                  <a:lnTo>
                    <a:pt x="97110" y="1301114"/>
                  </a:lnTo>
                  <a:lnTo>
                    <a:pt x="58133" y="1280956"/>
                  </a:lnTo>
                  <a:lnTo>
                    <a:pt x="27397" y="1250220"/>
                  </a:lnTo>
                  <a:lnTo>
                    <a:pt x="7239" y="1211243"/>
                  </a:lnTo>
                  <a:lnTo>
                    <a:pt x="0" y="1166368"/>
                  </a:lnTo>
                  <a:lnTo>
                    <a:pt x="0" y="141986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197677" y="4167418"/>
            <a:ext cx="5829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Normaliz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flat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.csv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713482" y="4444746"/>
            <a:ext cx="1356360" cy="287020"/>
            <a:chOff x="2713482" y="4444746"/>
            <a:chExt cx="1356360" cy="287020"/>
          </a:xfrm>
        </p:grpSpPr>
        <p:sp>
          <p:nvSpPr>
            <p:cNvPr id="35" name="object 35"/>
            <p:cNvSpPr/>
            <p:nvPr/>
          </p:nvSpPr>
          <p:spPr>
            <a:xfrm>
              <a:off x="2719959" y="4451223"/>
              <a:ext cx="243840" cy="264160"/>
            </a:xfrm>
            <a:custGeom>
              <a:avLst/>
              <a:gdLst/>
              <a:ahLst/>
              <a:cxnLst/>
              <a:rect l="l" t="t" r="r" b="b"/>
              <a:pathLst>
                <a:path w="243839" h="264160">
                  <a:moveTo>
                    <a:pt x="121920" y="0"/>
                  </a:moveTo>
                  <a:lnTo>
                    <a:pt x="121920" y="65912"/>
                  </a:lnTo>
                  <a:lnTo>
                    <a:pt x="0" y="65912"/>
                  </a:lnTo>
                  <a:lnTo>
                    <a:pt x="0" y="197738"/>
                  </a:lnTo>
                  <a:lnTo>
                    <a:pt x="121920" y="197738"/>
                  </a:lnTo>
                  <a:lnTo>
                    <a:pt x="121920" y="263652"/>
                  </a:lnTo>
                  <a:lnTo>
                    <a:pt x="243840" y="131826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19959" y="4451223"/>
              <a:ext cx="243840" cy="264160"/>
            </a:xfrm>
            <a:custGeom>
              <a:avLst/>
              <a:gdLst/>
              <a:ahLst/>
              <a:cxnLst/>
              <a:rect l="l" t="t" r="r" b="b"/>
              <a:pathLst>
                <a:path w="243839" h="264160">
                  <a:moveTo>
                    <a:pt x="0" y="65912"/>
                  </a:moveTo>
                  <a:lnTo>
                    <a:pt x="121920" y="65912"/>
                  </a:lnTo>
                  <a:lnTo>
                    <a:pt x="121920" y="0"/>
                  </a:lnTo>
                  <a:lnTo>
                    <a:pt x="243840" y="131826"/>
                  </a:lnTo>
                  <a:lnTo>
                    <a:pt x="121920" y="263652"/>
                  </a:lnTo>
                  <a:lnTo>
                    <a:pt x="121920" y="197738"/>
                  </a:lnTo>
                  <a:lnTo>
                    <a:pt x="0" y="197738"/>
                  </a:lnTo>
                  <a:lnTo>
                    <a:pt x="0" y="65912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19525" y="4460367"/>
              <a:ext cx="243840" cy="264795"/>
            </a:xfrm>
            <a:custGeom>
              <a:avLst/>
              <a:gdLst/>
              <a:ahLst/>
              <a:cxnLst/>
              <a:rect l="l" t="t" r="r" b="b"/>
              <a:pathLst>
                <a:path w="243839" h="264795">
                  <a:moveTo>
                    <a:pt x="121920" y="0"/>
                  </a:moveTo>
                  <a:lnTo>
                    <a:pt x="121920" y="66103"/>
                  </a:lnTo>
                  <a:lnTo>
                    <a:pt x="0" y="66103"/>
                  </a:lnTo>
                  <a:lnTo>
                    <a:pt x="0" y="198310"/>
                  </a:lnTo>
                  <a:lnTo>
                    <a:pt x="121920" y="198310"/>
                  </a:lnTo>
                  <a:lnTo>
                    <a:pt x="121920" y="264414"/>
                  </a:lnTo>
                  <a:lnTo>
                    <a:pt x="243840" y="132207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19525" y="4460367"/>
              <a:ext cx="243840" cy="264795"/>
            </a:xfrm>
            <a:custGeom>
              <a:avLst/>
              <a:gdLst/>
              <a:ahLst/>
              <a:cxnLst/>
              <a:rect l="l" t="t" r="r" b="b"/>
              <a:pathLst>
                <a:path w="243839" h="264795">
                  <a:moveTo>
                    <a:pt x="0" y="66103"/>
                  </a:moveTo>
                  <a:lnTo>
                    <a:pt x="121920" y="66103"/>
                  </a:lnTo>
                  <a:lnTo>
                    <a:pt x="121920" y="0"/>
                  </a:lnTo>
                  <a:lnTo>
                    <a:pt x="243840" y="132207"/>
                  </a:lnTo>
                  <a:lnTo>
                    <a:pt x="121920" y="264414"/>
                  </a:lnTo>
                  <a:lnTo>
                    <a:pt x="121920" y="198310"/>
                  </a:lnTo>
                  <a:lnTo>
                    <a:pt x="0" y="198310"/>
                  </a:lnTo>
                  <a:lnTo>
                    <a:pt x="0" y="66103"/>
                  </a:lnTo>
                  <a:close/>
                </a:path>
              </a:pathLst>
            </a:custGeom>
            <a:ln w="1295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ts val="1839"/>
              </a:lnSpc>
            </a:pPr>
            <a:fld id="{81D60167-4931-47E6-BA6A-407CBD079E47}" type="slidenum">
              <a:rPr spc="25" dirty="0"/>
              <a:t>7</a:t>
            </a:fld>
            <a:endParaRPr spc="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0453" y="1792604"/>
            <a:ext cx="5461635" cy="4207510"/>
          </a:xfrm>
          <a:custGeom>
            <a:avLst/>
            <a:gdLst/>
            <a:ahLst/>
            <a:cxnLst/>
            <a:rect l="l" t="t" r="r" b="b"/>
            <a:pathLst>
              <a:path w="5461634" h="4207510">
                <a:moveTo>
                  <a:pt x="0" y="0"/>
                </a:moveTo>
                <a:lnTo>
                  <a:pt x="5461254" y="0"/>
                </a:lnTo>
                <a:lnTo>
                  <a:pt x="5461254" y="4207002"/>
                </a:lnTo>
                <a:lnTo>
                  <a:pt x="0" y="4207002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177" y="2641657"/>
            <a:ext cx="2630170" cy="13970"/>
          </a:xfrm>
          <a:custGeom>
            <a:avLst/>
            <a:gdLst/>
            <a:ahLst/>
            <a:cxnLst/>
            <a:rect l="l" t="t" r="r" b="b"/>
            <a:pathLst>
              <a:path w="2630170" h="13969">
                <a:moveTo>
                  <a:pt x="2629662" y="0"/>
                </a:moveTo>
                <a:lnTo>
                  <a:pt x="0" y="0"/>
                </a:lnTo>
                <a:lnTo>
                  <a:pt x="0" y="13716"/>
                </a:lnTo>
                <a:lnTo>
                  <a:pt x="2629662" y="13716"/>
                </a:lnTo>
                <a:lnTo>
                  <a:pt x="2629662" y="0"/>
                </a:lnTo>
                <a:close/>
              </a:path>
            </a:pathLst>
          </a:custGeom>
          <a:solidFill>
            <a:srgbClr val="05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53236"/>
            <a:ext cx="2904490" cy="828675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15"/>
              </a:spcBef>
            </a:pPr>
            <a:r>
              <a:rPr sz="3100" spc="-35" dirty="0"/>
              <a:t>Data</a:t>
            </a:r>
            <a:r>
              <a:rPr sz="3100" spc="-140" dirty="0"/>
              <a:t> </a:t>
            </a:r>
            <a:r>
              <a:rPr sz="3100" spc="-50" dirty="0"/>
              <a:t>Collection</a:t>
            </a:r>
            <a:r>
              <a:rPr sz="3100" spc="-135" dirty="0"/>
              <a:t> </a:t>
            </a:r>
            <a:r>
              <a:rPr sz="3100" spc="575" dirty="0"/>
              <a:t>– </a:t>
            </a:r>
            <a:r>
              <a:rPr sz="3100" spc="-200" dirty="0"/>
              <a:t>SpaceX</a:t>
            </a:r>
            <a:r>
              <a:rPr sz="3100" spc="-5" dirty="0"/>
              <a:t> </a:t>
            </a:r>
            <a:r>
              <a:rPr sz="3100" spc="-25" dirty="0"/>
              <a:t>API</a:t>
            </a:r>
            <a:endParaRPr sz="31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5850" y="95250"/>
            <a:ext cx="7126223" cy="67627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ts val="1839"/>
              </a:lnSpc>
            </a:pPr>
            <a:fld id="{81D60167-4931-47E6-BA6A-407CBD079E47}" type="slidenum">
              <a:rPr spc="25" dirty="0"/>
              <a:t>8</a:t>
            </a:fld>
            <a:endParaRPr spc="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2451" y="2635059"/>
            <a:ext cx="2641600" cy="13970"/>
          </a:xfrm>
          <a:custGeom>
            <a:avLst/>
            <a:gdLst/>
            <a:ahLst/>
            <a:cxnLst/>
            <a:rect l="l" t="t" r="r" b="b"/>
            <a:pathLst>
              <a:path w="2641600" h="13969">
                <a:moveTo>
                  <a:pt x="2641092" y="0"/>
                </a:moveTo>
                <a:lnTo>
                  <a:pt x="0" y="0"/>
                </a:lnTo>
                <a:lnTo>
                  <a:pt x="0" y="13716"/>
                </a:lnTo>
                <a:lnTo>
                  <a:pt x="2641092" y="13716"/>
                </a:lnTo>
                <a:lnTo>
                  <a:pt x="2641092" y="0"/>
                </a:lnTo>
                <a:close/>
              </a:path>
            </a:pathLst>
          </a:custGeom>
          <a:solidFill>
            <a:srgbClr val="05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49" y="693731"/>
            <a:ext cx="355981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5" dirty="0"/>
              <a:t>Data</a:t>
            </a:r>
            <a:r>
              <a:rPr sz="2500" spc="-45" dirty="0"/>
              <a:t> </a:t>
            </a:r>
            <a:r>
              <a:rPr sz="2500" spc="-40" dirty="0"/>
              <a:t>Collection</a:t>
            </a:r>
            <a:r>
              <a:rPr sz="2500" spc="-55" dirty="0"/>
              <a:t> </a:t>
            </a:r>
            <a:r>
              <a:rPr sz="2500" dirty="0"/>
              <a:t>-</a:t>
            </a:r>
            <a:r>
              <a:rPr sz="2500" spc="-35" dirty="0"/>
              <a:t> </a:t>
            </a:r>
            <a:r>
              <a:rPr sz="2500" spc="-65" dirty="0"/>
              <a:t>Scraping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7102" y="0"/>
            <a:ext cx="7058393" cy="6857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ts val="1839"/>
              </a:lnSpc>
            </a:pPr>
            <a:fld id="{81D60167-4931-47E6-BA6A-407CBD079E47}" type="slidenum">
              <a:rPr spc="25" dirty="0"/>
              <a:t>9</a:t>
            </a:fld>
            <a:endParaRPr spc="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2162</Words>
  <Application>Microsoft Office PowerPoint</Application>
  <PresentationFormat>Widescreen</PresentationFormat>
  <Paragraphs>320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MT</vt:lpstr>
      <vt:lpstr>Calibri</vt:lpstr>
      <vt:lpstr>Calibri Light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  </vt:lpstr>
      <vt:lpstr>Predictive Analysis (Classification)</vt:lpstr>
      <vt:lpstr>Exploratory data analysis 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global map markers</vt:lpstr>
      <vt:lpstr>Colour Labelled Markers</vt:lpstr>
      <vt:lpstr>Launch Sites distance to landmarks its proximities</vt:lpstr>
      <vt:lpstr>PowerPoint Presentation</vt:lpstr>
      <vt:lpstr>DASHBOARD– Piechart Total Success by each launch site</vt:lpstr>
      <vt:lpstr>DASHBOARD–Piechart for launch site with the highest launchsuccessratio</vt:lpstr>
      <vt:lpstr>DASHBOARD–Payloadvs.LaunchOutcomescatterplot for all sites,with different payloadselectedin the rangeslider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Chetan Gowda</dc:creator>
  <cp:lastModifiedBy>Gopala Gowda</cp:lastModifiedBy>
  <cp:revision>1</cp:revision>
  <dcterms:created xsi:type="dcterms:W3CDTF">2025-07-14T06:04:04Z</dcterms:created>
  <dcterms:modified xsi:type="dcterms:W3CDTF">2025-07-14T06:05:49Z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Created">
    <vt:filetime>2022-09-12T00:00:00Z</vt:filetime>
  </property>
  <property fmtid="{D5CDD505-2E9C-101B-9397-08002B2CF9AE}" pid="4" name="Creator">
    <vt:lpwstr>Acrobat PDFMaker 21 for PowerPoint</vt:lpwstr>
  </property>
  <property fmtid="{D5CDD505-2E9C-101B-9397-08002B2CF9AE}" pid="5" name="LastSaved">
    <vt:filetime>2025-07-14T00:00:00Z</vt:filetime>
  </property>
  <property fmtid="{D5CDD505-2E9C-101B-9397-08002B2CF9AE}" pid="6" name="Producer">
    <vt:lpwstr>3.0.8 (5.0.16) </vt:lpwstr>
  </property>
</Properties>
</file>